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77" r:id="rId4"/>
    <p:sldId id="258" r:id="rId5"/>
    <p:sldId id="282" r:id="rId6"/>
    <p:sldId id="259" r:id="rId7"/>
    <p:sldId id="278" r:id="rId8"/>
    <p:sldId id="260" r:id="rId9"/>
    <p:sldId id="261" r:id="rId10"/>
    <p:sldId id="262" r:id="rId11"/>
    <p:sldId id="279" r:id="rId12"/>
    <p:sldId id="263" r:id="rId13"/>
    <p:sldId id="274" r:id="rId14"/>
    <p:sldId id="275" r:id="rId15"/>
    <p:sldId id="264" r:id="rId16"/>
    <p:sldId id="265" r:id="rId17"/>
    <p:sldId id="266" r:id="rId18"/>
    <p:sldId id="267" r:id="rId19"/>
    <p:sldId id="280" r:id="rId20"/>
    <p:sldId id="268" r:id="rId21"/>
    <p:sldId id="269" r:id="rId22"/>
    <p:sldId id="270" r:id="rId23"/>
    <p:sldId id="271" r:id="rId24"/>
    <p:sldId id="272" r:id="rId25"/>
    <p:sldId id="273" r:id="rId26"/>
    <p:sldId id="276" r:id="rId27"/>
    <p:sldId id="281" r:id="rId28"/>
    <p:sldId id="284" r:id="rId29"/>
    <p:sldId id="285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24313-352E-4946-BD6C-BC2648B5434D}" type="datetimeFigureOut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61EBC-8B6A-4EF4-9016-478E44CF65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9335C-0576-4266-B1B6-0E090F540ABD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CE6-EC17-4E0C-8EBF-3F4D917CDEBD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9ABA2-AC2E-4AA9-B9B4-2F331172A979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BC1E9-5A9E-456E-B7CB-F90FE4ED7545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C51F5-2029-45A9-B1DD-49FFBE3B37AB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40FC1-80E5-499C-8A7D-BA2843CCA250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28455-68E1-42B2-BF9C-26F02EC80D70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EE28-CBB9-4D8A-9E35-487AB88FF1F2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89E9-9AF3-4D87-BDA6-59A051C4CAF9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CBFF-C6F0-441C-93EE-EC75E443FC17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EFB4-C79F-486F-AA20-E67098E600A8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C120C-E1F0-4E45-90AC-A5E46751F4AE}" type="datetime1">
              <a:rPr lang="ru-RU" smtClean="0"/>
              <a:pPr/>
              <a:t>01.01.2005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7"/>
            <a:ext cx="8172480" cy="1285883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accent2"/>
                </a:solidFill>
              </a:rPr>
              <a:t>ГБОУ СОШ №1 «ОЦ» п.г.т. </a:t>
            </a:r>
            <a:r>
              <a:rPr lang="ru-RU" sz="2400" dirty="0" err="1" smtClean="0">
                <a:solidFill>
                  <a:schemeClr val="accent2"/>
                </a:solidFill>
              </a:rPr>
              <a:t>Стройкерамика</a:t>
            </a:r>
            <a:r>
              <a:rPr lang="ru-RU" sz="2400" dirty="0" smtClean="0">
                <a:solidFill>
                  <a:schemeClr val="accent2"/>
                </a:solidFill>
              </a:rPr>
              <a:t/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муниципального района Волжский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Самарской области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714488"/>
            <a:ext cx="7143800" cy="4357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МАТЕРИАЛ </a:t>
            </a:r>
          </a:p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</a:rPr>
              <a:t>для беседы по ПДД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кружка «Дорогою добра»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для учащихся начальной школы</a:t>
            </a:r>
          </a:p>
          <a:p>
            <a:pPr algn="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Руководитель кружка</a:t>
            </a:r>
          </a:p>
          <a:p>
            <a:pPr algn="r"/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Мокшина И.Л.</a:t>
            </a:r>
          </a:p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2016 год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074" name="Picture 2" descr="C:\Documents and Settings\Администратор\Рабочий стол\Кружки\Картинки\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3357554" cy="2285992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Рабочий стол\Кружки\Картинки\27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0"/>
            <a:ext cx="3000364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7970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70C0"/>
                </a:solidFill>
              </a:rPr>
              <a:t>А наши верные друзья –</a:t>
            </a:r>
            <a:r>
              <a:rPr lang="ru-RU" sz="2400" b="1" dirty="0" smtClean="0">
                <a:solidFill>
                  <a:srgbClr val="0070C0"/>
                </a:solidFill>
              </a:rPr>
              <a:t> дорожные знаки</a:t>
            </a:r>
            <a:r>
              <a:rPr lang="ru-RU" sz="2400" dirty="0" smtClean="0">
                <a:solidFill>
                  <a:srgbClr val="0070C0"/>
                </a:solidFill>
              </a:rPr>
              <a:t>  всегда дадут верные советы и предупредят об опасности.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Знаки – это молчаливые стражи порядка</a:t>
            </a:r>
            <a:r>
              <a:rPr lang="ru-RU" sz="2400" dirty="0" smtClean="0">
                <a:solidFill>
                  <a:srgbClr val="0070C0"/>
                </a:solidFill>
              </a:rPr>
              <a:t>,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они имеют разную форму и окрашены в разные цвета.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186766" cy="34290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900" dirty="0" smtClean="0">
                <a:solidFill>
                  <a:srgbClr val="0070C0"/>
                </a:solidFill>
              </a:rPr>
              <a:t>У знаков дорожных особый язык.</a:t>
            </a:r>
          </a:p>
          <a:p>
            <a:pPr>
              <a:buNone/>
            </a:pPr>
            <a:r>
              <a:rPr lang="ru-RU" sz="3900" dirty="0" smtClean="0">
                <a:solidFill>
                  <a:srgbClr val="0070C0"/>
                </a:solidFill>
              </a:rPr>
              <a:t>И нужно, чтоб каждый читать их привык.</a:t>
            </a:r>
          </a:p>
          <a:p>
            <a:pPr>
              <a:buNone/>
            </a:pPr>
            <a:r>
              <a:rPr lang="ru-RU" sz="3900" dirty="0" smtClean="0">
                <a:solidFill>
                  <a:srgbClr val="0070C0"/>
                </a:solidFill>
              </a:rPr>
              <a:t>И с первого взгляда сумел бы понять,</a:t>
            </a:r>
          </a:p>
          <a:p>
            <a:pPr>
              <a:buNone/>
            </a:pPr>
            <a:r>
              <a:rPr lang="ru-RU" sz="3900" dirty="0" smtClean="0">
                <a:solidFill>
                  <a:srgbClr val="0070C0"/>
                </a:solidFill>
              </a:rPr>
              <a:t>Какой на дороге опасности ждать.</a:t>
            </a: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4099" name="Picture 3" descr="C:\Documents and Settings\Администратор\Рабочий стол\Кружки\Картинки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476750"/>
            <a:ext cx="2857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098" name="Picture 2" descr="C:\Documents and Settings\Администратор\Рабочий стол\Кружки\Картинки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814" y="0"/>
            <a:ext cx="8556151" cy="6126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86847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 smtClean="0"/>
              <a:t>Я хочу спросить про знак, нарисован он вот так:</a:t>
            </a:r>
            <a:br>
              <a:rPr lang="ru-RU" sz="3000" dirty="0" smtClean="0"/>
            </a:br>
            <a:r>
              <a:rPr lang="ru-RU" sz="3000" dirty="0" smtClean="0"/>
              <a:t>В треугольнике ребята со всех ног бегут куда-то.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Новая папка картинок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4131" y="2651125"/>
            <a:ext cx="3810000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Подвижная игра – физкультминутка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41433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Вы о знаках говорите, я  решил сюда прийти.</a:t>
            </a:r>
          </a:p>
          <a:p>
            <a:pPr>
              <a:buNone/>
            </a:pPr>
            <a:r>
              <a:rPr lang="ru-RU" dirty="0" smtClean="0"/>
              <a:t>Чтоб с ребятами на месте </a:t>
            </a:r>
          </a:p>
          <a:p>
            <a:pPr>
              <a:buNone/>
            </a:pPr>
            <a:r>
              <a:rPr lang="ru-RU" dirty="0" smtClean="0"/>
              <a:t>Повторить все знаки вместе!</a:t>
            </a:r>
          </a:p>
          <a:p>
            <a:pPr>
              <a:buNone/>
            </a:pPr>
            <a:r>
              <a:rPr lang="ru-RU" dirty="0" smtClean="0"/>
              <a:t>А чтоб было интересней, </a:t>
            </a:r>
          </a:p>
          <a:p>
            <a:pPr>
              <a:buNone/>
            </a:pPr>
            <a:r>
              <a:rPr lang="ru-RU" dirty="0" smtClean="0"/>
              <a:t>Говорите (и двигайтесь) с нами вместе:</a:t>
            </a:r>
          </a:p>
          <a:p>
            <a:pPr>
              <a:buNone/>
            </a:pPr>
            <a:r>
              <a:rPr lang="ru-RU" b="1" dirty="0" smtClean="0"/>
              <a:t>«Стой! Замри! Не шевелись!»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329642" cy="612616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</a:rPr>
              <a:t>Все в игру не раз играли,</a:t>
            </a:r>
          </a:p>
          <a:p>
            <a:pPr algn="ctr">
              <a:buNone/>
            </a:pPr>
            <a:r>
              <a:rPr lang="ru-RU" sz="6500" b="1" dirty="0" smtClean="0">
                <a:solidFill>
                  <a:schemeClr val="accent3">
                    <a:lumMod val="50000"/>
                  </a:schemeClr>
                </a:solidFill>
              </a:rPr>
              <a:t> ну-ка вспомни не ленись!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Если вам друзья кричали:</a:t>
            </a: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«Стой! Замри! Не шевелись!»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Превращались вы без слов в статую любую.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 в игру, друзья, готов поиграть такую.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Пой, танцуй и веселись…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(ВЗМАХ ЖЕЗЛА)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«Стой! Замри! Не шевелись!»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Мчат машины и трамваи, ты, дружок, не торопись.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Красный свет напоминает: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(ВЗМАХ ЖЕЗЛА)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«Стой! Замри! Не шевелись!»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Ну-ка, громче, мой дружок, повтори ещё разок.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Красные огни зажглись: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(ВЗМАХ ЖЕЗЛА)</a:t>
            </a:r>
          </a:p>
          <a:p>
            <a:pPr>
              <a:buNone/>
            </a:pPr>
            <a:r>
              <a:rPr lang="ru-RU" sz="3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«Стой! Замри! Не шевелись!»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Ну, а если светофора нет на вашей улице, папа с мамою и я  - </a:t>
            </a:r>
          </a:p>
          <a:p>
            <a:pPr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Все на вас любуются. Десять раз ты оглянись: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</a:rPr>
              <a:t>(ВЗМАХ ЖЕЗЛА)</a:t>
            </a:r>
          </a:p>
          <a:p>
            <a:pPr>
              <a:buNone/>
            </a:pPr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</a:rPr>
              <a:t>«Стой! Замри! Не шевелись!»</a:t>
            </a:r>
          </a:p>
          <a:p>
            <a:pPr algn="ctr">
              <a:buNone/>
            </a:pPr>
            <a:r>
              <a:rPr lang="ru-RU" sz="5100" b="1" dirty="0" smtClean="0">
                <a:solidFill>
                  <a:schemeClr val="accent3">
                    <a:lumMod val="50000"/>
                  </a:schemeClr>
                </a:solidFill>
              </a:rPr>
              <a:t>Молодцы ребята!!! </a:t>
            </a:r>
            <a:endParaRPr lang="ru-RU" sz="51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Этот знак все люди чтут, в шутку «зеброю» зовут.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146" name="Picture 2" descr="C:\Documents and Settings\Администратор\Рабочий стол\Кружки\Картинки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3269" y="2680176"/>
            <a:ext cx="2743200" cy="333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Знак ещё я вам принёс – треугольник, паровоз,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>Знак предупреждает строго: переезд через дорогу.</a:t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14620"/>
            <a:ext cx="8115328" cy="341154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Знак «Железнодорожный переезд»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Новая папка картинок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714752"/>
            <a:ext cx="2786074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Если знак висит такой, 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пешеход на месте стой!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7170" name="Picture 2" descr="C:\Documents and Settings\Администратор\Рабочий стол\Кружки\Картинки\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643182"/>
            <a:ext cx="407196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А полоску если снять, разрешается шагать!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И учтите, что при этом знак окрашен синим цветом!</a:t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8194" name="Picture 2" descr="C:\Documents and Settings\Администратор\Рабочий стол\Кружки\Картинки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714620"/>
            <a:ext cx="3214710" cy="333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9218" name="Picture 2" descr="C:\Documents and Settings\Администратор\Рабочий стол\Кружки\Картинки\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308030"/>
            <a:ext cx="4786346" cy="462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80 лет со Дня рождения государственной автоинспекции МВД России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Вот он – страж дорог России!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И надёжный, и красивый,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А характер – что кремень!</a:t>
            </a:r>
          </a:p>
          <a:p>
            <a:pPr>
              <a:buNone/>
            </a:pPr>
            <a:r>
              <a:rPr lang="ru-RU" dirty="0" smtClean="0">
                <a:solidFill>
                  <a:schemeClr val="accent2"/>
                </a:solidFill>
              </a:rPr>
              <a:t>Бляха, форма и ремень!</a:t>
            </a:r>
          </a:p>
          <a:p>
            <a:pPr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Кружки\Картинки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929066"/>
            <a:ext cx="400052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Если у тебя в дороге заболели руки, ноги,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Этот знак тебя спасёт, помощь рядом,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Доктор ждёт!</a:t>
            </a:r>
            <a:br>
              <a:rPr lang="ru-RU" sz="3200" dirty="0" smtClean="0">
                <a:solidFill>
                  <a:srgbClr val="00B050"/>
                </a:solidFill>
              </a:rPr>
            </a:b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42" name="Picture 2" descr="C:\Documents and Settings\Администратор\Рабочий стол\Кружки\Картинки\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0510" y="2714625"/>
            <a:ext cx="4548717" cy="3411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Если шоссе не успел перейти,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 «островке безопасности» жди!</a:t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11266" name="Picture 2" descr="C:\Documents and Settings\Администратор\Рабочий стол\Кружки\Картинки\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571744"/>
            <a:ext cx="6572296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Для тебя, пешеход,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На улице есть знак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«Пешеходный переход».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Кружки\Картинки\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7550" y="2787333"/>
            <a:ext cx="2743200" cy="3337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Вот на синем – </a:t>
            </a:r>
            <a:r>
              <a:rPr lang="ru-RU" sz="3600" dirty="0" err="1" smtClean="0">
                <a:solidFill>
                  <a:srgbClr val="0070C0"/>
                </a:solidFill>
              </a:rPr>
              <a:t>синем</a:t>
            </a:r>
            <a:r>
              <a:rPr lang="ru-RU" sz="3600" dirty="0" smtClean="0">
                <a:solidFill>
                  <a:srgbClr val="0070C0"/>
                </a:solidFill>
              </a:rPr>
              <a:t>  фоне белый 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мчит велосипед.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Пешеходы тоже ходят, если тротуара нет!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2290" name="Picture 2" descr="C:\Documents and Settings\Администратор\Рабочий стол\Кружки\Картинки\2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643602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3574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000372"/>
            <a:ext cx="8043890" cy="312579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Знаков много!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 любую погоду  каждый из них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Верный друг пешехода.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Их значенье не забудь,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Если с другом вышел в путь!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13314" name="Picture 2" descr="C:\Documents and Settings\Администратор\Рабочий стол\Кружки\Картинки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-285776"/>
            <a:ext cx="1219200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332037"/>
            <a:ext cx="8229600" cy="4525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Мчится время, мы не замечаем…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Обратно не вернуть минувших лет.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ГИБДД уже встречает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Восьмидесятилетний юбилей!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Мы за порядок на дорогах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Вас благодарим,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Здоровья, счастья и любви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Всем пожелать хотим!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Кружки\Картинки\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5715040" cy="2258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7972452" cy="6318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401080" cy="519749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4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Правил дорожных на свете немало…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Все бы их выучить нам не мешало!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А основные из правил движенья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Знать как таблицу должны   </a:t>
            </a:r>
          </a:p>
          <a:p>
            <a:pPr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                                 умноженья!</a:t>
            </a:r>
          </a:p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15362" name="Picture 2" descr="C:\Documents and Settings\Администратор\Рабочий стол\Кружки\Картинки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28105"/>
            <a:ext cx="4214842" cy="5440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Песенка для всех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(на мотив «Пусть бегут неуклюже..»)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Пусть бегут неуклюже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Пешеходы по лужам,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А авто ждут зелёный сигнал.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Знает каждый ребёнок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Красный свет светофора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Просит, чтоб ты чуток        подождал!</a:t>
            </a:r>
          </a:p>
          <a:p>
            <a:pPr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Припев:     А мы шагаем       на зелёный,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                    Всем прохожим       мы в пример,</a:t>
            </a:r>
          </a:p>
          <a:p>
            <a:pPr>
              <a:buNone/>
            </a:pPr>
            <a:r>
              <a:rPr lang="ru-RU" smtClean="0">
                <a:solidFill>
                  <a:srgbClr val="7030A0"/>
                </a:solidFill>
              </a:rPr>
              <a:t>          </a:t>
            </a:r>
            <a:r>
              <a:rPr lang="ru-RU" b="1" smtClean="0">
                <a:solidFill>
                  <a:srgbClr val="7030A0"/>
                </a:solidFill>
              </a:rPr>
              <a:t>Зная </a:t>
            </a:r>
            <a:r>
              <a:rPr lang="ru-RU" b="1" dirty="0" smtClean="0">
                <a:solidFill>
                  <a:srgbClr val="7030A0"/>
                </a:solidFill>
              </a:rPr>
              <a:t>правила движенья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На дороге нет проблем.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b="1" dirty="0" smtClean="0">
                <a:solidFill>
                  <a:srgbClr val="7030A0"/>
                </a:solidFill>
              </a:rPr>
              <a:t>Зная правила движенья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На дороге нет проблем.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Использованные материалы: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«Сценарий театрализованного представления </a:t>
            </a:r>
          </a:p>
          <a:p>
            <a:pPr>
              <a:buNone/>
            </a:pPr>
            <a:r>
              <a:rPr lang="ru-RU" dirty="0" smtClean="0"/>
              <a:t>по ПДД «Мы ГАИ России славим, опыт чей в </a:t>
            </a:r>
          </a:p>
          <a:p>
            <a:pPr>
              <a:buNone/>
            </a:pPr>
            <a:r>
              <a:rPr lang="ru-RU" dirty="0" smtClean="0"/>
              <a:t>пример мы ставим»  из пособия автора-</a:t>
            </a:r>
          </a:p>
          <a:p>
            <a:pPr>
              <a:buNone/>
            </a:pPr>
            <a:r>
              <a:rPr lang="ru-RU" dirty="0" smtClean="0"/>
              <a:t>составителя Е.А. </a:t>
            </a:r>
            <a:r>
              <a:rPr lang="ru-RU" dirty="0" err="1" smtClean="0"/>
              <a:t>Гальцовой</a:t>
            </a:r>
            <a:r>
              <a:rPr lang="ru-RU" dirty="0" smtClean="0"/>
              <a:t> «Тропою </a:t>
            </a:r>
          </a:p>
          <a:p>
            <a:pPr>
              <a:buNone/>
            </a:pPr>
            <a:r>
              <a:rPr lang="ru-RU" dirty="0" smtClean="0"/>
              <a:t>школьных праздников: сценарии </a:t>
            </a:r>
          </a:p>
          <a:p>
            <a:pPr>
              <a:buNone/>
            </a:pPr>
            <a:r>
              <a:rPr lang="ru-RU" dirty="0" smtClean="0"/>
              <a:t>общешкольных театрализованных </a:t>
            </a:r>
          </a:p>
          <a:p>
            <a:pPr>
              <a:buNone/>
            </a:pPr>
            <a:r>
              <a:rPr lang="ru-RU" smtClean="0"/>
              <a:t>мероприятий </a:t>
            </a:r>
            <a:r>
              <a:rPr lang="ru-RU" dirty="0" smtClean="0"/>
              <a:t>в 5 – 7 классах»  - Волгоград</a:t>
            </a:r>
            <a:r>
              <a:rPr lang="ru-RU" smtClean="0"/>
              <a:t>: </a:t>
            </a:r>
          </a:p>
          <a:p>
            <a:pPr>
              <a:buNone/>
            </a:pPr>
            <a:r>
              <a:rPr lang="ru-RU" smtClean="0"/>
              <a:t>Учитель</a:t>
            </a:r>
            <a:r>
              <a:rPr lang="ru-RU" dirty="0" smtClean="0"/>
              <a:t>, 2007, с23-28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3116"/>
            <a:ext cx="8115328" cy="39830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Ваша служба бывает трудна,</a:t>
            </a:r>
          </a:p>
          <a:p>
            <a:pPr>
              <a:buNone/>
            </a:pPr>
            <a:r>
              <a:rPr lang="ru-RU" sz="2800" dirty="0" smtClean="0"/>
              <a:t>Ваша служба бывает опасна,</a:t>
            </a:r>
          </a:p>
          <a:p>
            <a:pPr>
              <a:buNone/>
            </a:pPr>
            <a:r>
              <a:rPr lang="ru-RU" sz="2800" dirty="0" smtClean="0"/>
              <a:t>Пусть проблемы уйдут навсегда.</a:t>
            </a:r>
          </a:p>
          <a:p>
            <a:pPr>
              <a:buNone/>
            </a:pPr>
            <a:r>
              <a:rPr lang="ru-RU" sz="2800" dirty="0" smtClean="0"/>
              <a:t>Знайте – трудитесь вы не напрасно!</a:t>
            </a:r>
          </a:p>
          <a:p>
            <a:pPr>
              <a:buNone/>
            </a:pPr>
            <a:r>
              <a:rPr lang="ru-RU" sz="2800" dirty="0" smtClean="0"/>
              <a:t>Благодарны мы вам от души – </a:t>
            </a:r>
          </a:p>
          <a:p>
            <a:pPr>
              <a:buNone/>
            </a:pPr>
            <a:r>
              <a:rPr lang="ru-RU" sz="2800" dirty="0" smtClean="0"/>
              <a:t>От нарушителей нас оградили.</a:t>
            </a:r>
          </a:p>
          <a:p>
            <a:pPr>
              <a:buNone/>
            </a:pPr>
            <a:r>
              <a:rPr lang="ru-RU" sz="2800" dirty="0" smtClean="0"/>
              <a:t>Пусть бы вам на дорогах земных</a:t>
            </a:r>
          </a:p>
          <a:p>
            <a:pPr>
              <a:buNone/>
            </a:pPr>
            <a:r>
              <a:rPr lang="ru-RU" sz="2800" dirty="0" smtClean="0"/>
              <a:t>Светофоры удачно светили!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Кружки\Картинки\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714908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8000" b="1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8000" b="1" smtClean="0">
                <a:solidFill>
                  <a:srgbClr val="FF0000"/>
                </a:solidFill>
              </a:rPr>
              <a:t>Спасибо </a:t>
            </a:r>
            <a:r>
              <a:rPr lang="ru-RU" sz="8000" b="1" dirty="0" smtClean="0">
                <a:solidFill>
                  <a:srgbClr val="FF0000"/>
                </a:solidFill>
              </a:rPr>
              <a:t>за внимание!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785818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Наше поздравление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505461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Мы с днём ГИБДД вас поздравляем!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Благодарим за ваш нелёгкий труд.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Здоровья, счастья и удачи пожелаем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И непременно заверяем,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Что правила дорожного движения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Все будем соблюдать без исключения!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Мы желаем в этот день, чтобы этот юбилей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Принёс лишь радость, без тревог, ненастья и потерь!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И обещаем мы покой и труд ваш сохранить,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/>
                </a:solidFill>
              </a:rPr>
              <a:t>Вам помогать и всем вокруг про ПДД твердить…</a:t>
            </a: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Documents and Settings\Администратор\Рабочий стол\Новая папка картинок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000108"/>
            <a:ext cx="214312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 descr="C:\Documents and Settings\Администратор\Рабочий стол\Кружки\Картинки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0014" y="428604"/>
            <a:ext cx="6343302" cy="5687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2297106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FF0000"/>
                </a:solidFill>
              </a:rPr>
              <a:t>Помощник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инспектора движения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71477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Я над шумным перекрёстком  с  огоньками на груди</a:t>
            </a:r>
          </a:p>
          <a:p>
            <a:pPr>
              <a:buNone/>
            </a:pPr>
            <a:r>
              <a:rPr lang="ru-RU" sz="2800" dirty="0" smtClean="0"/>
              <a:t>Для машин и пешеходов самый важный командир.</a:t>
            </a:r>
          </a:p>
          <a:p>
            <a:pPr>
              <a:buNone/>
            </a:pPr>
            <a:r>
              <a:rPr lang="ru-RU" sz="2800" dirty="0" smtClean="0"/>
              <a:t>Я и вежливый и строгий, знаменитый на весь мир.</a:t>
            </a:r>
          </a:p>
          <a:p>
            <a:pPr>
              <a:buNone/>
            </a:pPr>
            <a:r>
              <a:rPr lang="ru-RU" sz="2800" dirty="0" smtClean="0"/>
              <a:t>Я на улице широкой самый главный командир.</a:t>
            </a:r>
          </a:p>
          <a:p>
            <a:pPr>
              <a:buNone/>
            </a:pPr>
            <a:r>
              <a:rPr lang="ru-RU" sz="2800" dirty="0" smtClean="0"/>
              <a:t>Я стою здесь в давних пор и на всех гляжу в упор.</a:t>
            </a:r>
          </a:p>
          <a:p>
            <a:pPr>
              <a:buNone/>
            </a:pPr>
            <a:r>
              <a:rPr lang="ru-RU" sz="2800" dirty="0" smtClean="0"/>
              <a:t>Ну-ка, дружно отвечайте         </a:t>
            </a:r>
          </a:p>
          <a:p>
            <a:pPr>
              <a:buNone/>
            </a:pPr>
            <a:r>
              <a:rPr lang="ru-RU" sz="2800" dirty="0" smtClean="0"/>
              <a:t>Кто я, дети, …</a:t>
            </a:r>
          </a:p>
          <a:p>
            <a:pPr>
              <a:buNone/>
            </a:pPr>
            <a:r>
              <a:rPr lang="ru-RU" sz="2800" dirty="0" smtClean="0"/>
              <a:t>                           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 descr="C:\Documents and Settings\Администратор\Рабочий стол\Кружки\Картинки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290"/>
            <a:ext cx="32432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143248"/>
            <a:ext cx="7686700" cy="29829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3000" dirty="0" smtClean="0"/>
              <a:t>В городе нашем, красивом и светлом,</a:t>
            </a:r>
          </a:p>
          <a:p>
            <a:pPr>
              <a:buNone/>
            </a:pPr>
            <a:r>
              <a:rPr lang="ru-RU" sz="3000" dirty="0" smtClean="0"/>
              <a:t>Есть </a:t>
            </a:r>
            <a:r>
              <a:rPr lang="ru-RU" sz="3000" dirty="0" err="1" smtClean="0"/>
              <a:t>светофорчик</a:t>
            </a:r>
            <a:r>
              <a:rPr lang="ru-RU" sz="3000" dirty="0" smtClean="0"/>
              <a:t> – наш друг неприметный!</a:t>
            </a:r>
          </a:p>
          <a:p>
            <a:pPr>
              <a:buNone/>
            </a:pPr>
            <a:r>
              <a:rPr lang="ru-RU" sz="3000" dirty="0" smtClean="0"/>
              <a:t>Вахту несёт он и ночью, и днём…</a:t>
            </a:r>
          </a:p>
          <a:p>
            <a:pPr>
              <a:buNone/>
            </a:pPr>
            <a:r>
              <a:rPr lang="ru-RU" sz="3000" dirty="0" smtClean="0"/>
              <a:t>Этот рассказ и о нас (инспекторах ДПС) и о         </a:t>
            </a:r>
          </a:p>
          <a:p>
            <a:pPr>
              <a:buNone/>
            </a:pPr>
            <a:r>
              <a:rPr lang="ru-RU" sz="3000" dirty="0" smtClean="0"/>
              <a:t>                                 нём!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C:\Documents and Settings\Администратор\Рабочий стол\Кружки\Картинки\12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7550" y="0"/>
            <a:ext cx="2628900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21442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Обращение инспектора  к детям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857628"/>
            <a:ext cx="8229600" cy="26860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Днём и ночью, в зной и стужу на дороге с давних пор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Пешеходам честно служим –  я,  мой жезл и светофор!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Регулируем движенье,  нам подвластны шофера.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2"/>
                </a:solidFill>
              </a:rPr>
              <a:t>А вот вами, к сожаленью, мы довольны не всегда!</a:t>
            </a:r>
          </a:p>
          <a:p>
            <a:pPr>
              <a:buNone/>
            </a:pPr>
            <a:endParaRPr lang="ru-RU" sz="2400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051" name="Picture 3" descr="C:\Documents and Settings\Администратор\Рабочий стол\Кружки\Картинки\ДПС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9825" y="928670"/>
            <a:ext cx="432435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Проверим  -  </a:t>
            </a:r>
            <a:r>
              <a:rPr lang="ru-RU" sz="2400" dirty="0" err="1" smtClean="0">
                <a:solidFill>
                  <a:schemeClr val="accent2"/>
                </a:solidFill>
              </a:rPr>
              <a:t>ка</a:t>
            </a:r>
            <a:r>
              <a:rPr lang="ru-RU" sz="2400" dirty="0" smtClean="0">
                <a:solidFill>
                  <a:schemeClr val="accent2"/>
                </a:solidFill>
              </a:rPr>
              <a:t>, как вы усвоили правило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 перехода улицы по светофору. Вы дружно отвечайте, 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 smtClean="0">
                <a:solidFill>
                  <a:schemeClr val="accent2"/>
                </a:solidFill>
              </a:rPr>
              <a:t>какой должен гореть на светофоре свет.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900" dirty="0" smtClean="0"/>
              <a:t>Бурлит в движенье мостовая, идут авто, спешат трамваи.</a:t>
            </a:r>
          </a:p>
          <a:p>
            <a:pPr>
              <a:buNone/>
            </a:pPr>
            <a:r>
              <a:rPr lang="ru-RU" sz="2900" dirty="0" smtClean="0"/>
              <a:t>Дайте правильный ответ , какой для пешеходов свет?                               </a:t>
            </a:r>
          </a:p>
          <a:p>
            <a:pPr>
              <a:buNone/>
            </a:pPr>
            <a:r>
              <a:rPr lang="ru-RU" sz="2900" dirty="0" smtClean="0"/>
              <a:t>                                                                                           </a:t>
            </a:r>
            <a:r>
              <a:rPr lang="ru-RU" sz="2900" dirty="0" smtClean="0">
                <a:solidFill>
                  <a:srgbClr val="FF0000"/>
                </a:solidFill>
              </a:rPr>
              <a:t> (КРАСНЫЙ)</a:t>
            </a:r>
          </a:p>
          <a:p>
            <a:pPr>
              <a:buNone/>
            </a:pPr>
            <a:r>
              <a:rPr lang="ru-RU" sz="2900" dirty="0" smtClean="0"/>
              <a:t>Особый свет – предупрежденье, сигнала ждите для движенья.</a:t>
            </a:r>
          </a:p>
          <a:p>
            <a:pPr>
              <a:buNone/>
            </a:pPr>
            <a:r>
              <a:rPr lang="ru-RU" sz="2900" dirty="0" smtClean="0"/>
              <a:t>Дайте правильный ответ, какой горит при этом свет?   </a:t>
            </a:r>
          </a:p>
          <a:p>
            <a:pPr>
              <a:buNone/>
            </a:pPr>
            <a:r>
              <a:rPr lang="ru-RU" sz="2900" dirty="0" smtClean="0"/>
              <a:t>                                                                                             </a:t>
            </a:r>
            <a:r>
              <a:rPr lang="ru-RU" sz="2900" dirty="0" smtClean="0">
                <a:solidFill>
                  <a:srgbClr val="FFC000"/>
                </a:solidFill>
              </a:rPr>
              <a:t> (ЖЁЛТЫЙ)</a:t>
            </a:r>
          </a:p>
          <a:p>
            <a:pPr>
              <a:buNone/>
            </a:pPr>
            <a:r>
              <a:rPr lang="ru-RU" sz="2900" dirty="0" smtClean="0"/>
              <a:t>Иди вперёд, порядок знаешь,</a:t>
            </a:r>
          </a:p>
          <a:p>
            <a:pPr>
              <a:buNone/>
            </a:pPr>
            <a:r>
              <a:rPr lang="ru-RU" sz="2900" dirty="0" smtClean="0"/>
              <a:t>На мостовой не пострадаешь.</a:t>
            </a:r>
          </a:p>
          <a:p>
            <a:pPr>
              <a:buNone/>
            </a:pPr>
            <a:r>
              <a:rPr lang="ru-RU" sz="2900" dirty="0" smtClean="0"/>
              <a:t>Дайте правильный ответ, какой на светофоре свет? </a:t>
            </a:r>
          </a:p>
          <a:p>
            <a:pPr>
              <a:buNone/>
            </a:pPr>
            <a:r>
              <a:rPr lang="ru-RU" sz="2900" dirty="0" smtClean="0"/>
              <a:t>                                                                                             </a:t>
            </a:r>
            <a:r>
              <a:rPr lang="ru-RU" sz="2900" dirty="0" smtClean="0">
                <a:solidFill>
                  <a:srgbClr val="00B050"/>
                </a:solidFill>
              </a:rPr>
              <a:t> (ЗЕЛЁНЫЙ)</a:t>
            </a:r>
          </a:p>
          <a:p>
            <a:pPr>
              <a:buNone/>
            </a:pPr>
            <a:endParaRPr lang="ru-RU" sz="2900" dirty="0" smtClean="0"/>
          </a:p>
          <a:p>
            <a:pPr algn="ctr">
              <a:buNone/>
            </a:pPr>
            <a:r>
              <a:rPr lang="ru-RU" sz="4100" b="1" dirty="0" smtClean="0">
                <a:solidFill>
                  <a:srgbClr val="00B050"/>
                </a:solidFill>
              </a:rPr>
              <a:t>Зелёный свет открыл дорогу, переходить ребята могут.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814</Words>
  <PresentationFormat>Экран (4:3)</PresentationFormat>
  <Paragraphs>186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ГБОУ СОШ №1 «ОЦ» п.г.т. Стройкерамика муниципального района Волжский  Самарской области</vt:lpstr>
      <vt:lpstr>80 лет со Дня рождения государственной автоинспекции МВД России</vt:lpstr>
      <vt:lpstr>Слайд 3</vt:lpstr>
      <vt:lpstr>Наше поздравление</vt:lpstr>
      <vt:lpstr>Слайд 5</vt:lpstr>
      <vt:lpstr>Помощник  инспектора движения</vt:lpstr>
      <vt:lpstr>Слайд 7</vt:lpstr>
      <vt:lpstr>Обращение инспектора  к детям</vt:lpstr>
      <vt:lpstr>Проверим  -  ка, как вы усвоили правило  перехода улицы по светофору. Вы дружно отвечайте,  какой должен гореть на светофоре свет.</vt:lpstr>
      <vt:lpstr> А наши верные друзья – дорожные знаки  всегда дадут верные советы и предупредят об опасности.  Знаки – это молчаливые стражи порядка,  они имеют разную форму и окрашены в разные цвета.</vt:lpstr>
      <vt:lpstr>Слайд 11</vt:lpstr>
      <vt:lpstr>Я хочу спросить про знак, нарисован он вот так: В треугольнике ребята со всех ног бегут куда-то.</vt:lpstr>
      <vt:lpstr>Подвижная игра – физкультминутка </vt:lpstr>
      <vt:lpstr>Слайд 14</vt:lpstr>
      <vt:lpstr>Этот знак все люди чтут, в шутку «зеброю» зовут. </vt:lpstr>
      <vt:lpstr>Знак ещё я вам принёс – треугольник, паровоз, Знак предупреждает строго: переезд через дорогу. </vt:lpstr>
      <vt:lpstr>Если знак висит такой,  пешеход на месте стой! </vt:lpstr>
      <vt:lpstr>А полоску если снять, разрешается шагать! И учтите, что при этом знак окрашен синим цветом! </vt:lpstr>
      <vt:lpstr>Слайд 19</vt:lpstr>
      <vt:lpstr>Если у тебя в дороге заболели руки, ноги, Этот знак тебя спасёт, помощь рядом, Доктор ждёт! </vt:lpstr>
      <vt:lpstr>Если шоссе не успел перейти, На «островке безопасности» жди! </vt:lpstr>
      <vt:lpstr>Для тебя, пешеход,  На улице есть знак «Пешеходный переход».</vt:lpstr>
      <vt:lpstr>Вот на синем – синем  фоне белый  мчит велосипед. Пешеходы тоже ходят, если тротуара нет! </vt:lpstr>
      <vt:lpstr>Слайд 24</vt:lpstr>
      <vt:lpstr>Слайд 25</vt:lpstr>
      <vt:lpstr>Слайд 26</vt:lpstr>
      <vt:lpstr>Слайд 27</vt:lpstr>
      <vt:lpstr>Песенка для всех (на мотив «Пусть бегут неуклюже..»)</vt:lpstr>
      <vt:lpstr>Использованные материалы: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№1 «ОЦ» п.г.т. Стройкерамика</dc:title>
  <cp:lastModifiedBy>школа</cp:lastModifiedBy>
  <cp:revision>38</cp:revision>
  <dcterms:modified xsi:type="dcterms:W3CDTF">2005-01-01T00:34:34Z</dcterms:modified>
</cp:coreProperties>
</file>