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6" r:id="rId11"/>
    <p:sldId id="269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2400" dirty="0" smtClean="0"/>
              <a:t>Государственные праздники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День </a:t>
            </a:r>
            <a:br>
              <a:rPr lang="ru-RU" sz="2400" dirty="0" smtClean="0"/>
            </a:br>
            <a:r>
              <a:rPr lang="ru-RU" sz="2400" dirty="0" smtClean="0"/>
              <a:t>народного единства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3286124"/>
            <a:ext cx="5329092" cy="2101380"/>
          </a:xfrm>
        </p:spPr>
        <p:txBody>
          <a:bodyPr>
            <a:normAutofit fontScale="40000" lnSpcReduction="20000"/>
          </a:bodyPr>
          <a:lstStyle/>
          <a:p>
            <a:r>
              <a:rPr lang="ru-RU" sz="8000" dirty="0" smtClean="0">
                <a:solidFill>
                  <a:srgbClr val="FFC000"/>
                </a:solidFill>
              </a:rPr>
              <a:t>Материалы </a:t>
            </a:r>
            <a:r>
              <a:rPr lang="ru-RU" sz="8000" dirty="0" smtClean="0">
                <a:solidFill>
                  <a:srgbClr val="FFC000"/>
                </a:solidFill>
              </a:rPr>
              <a:t>из библиотеки </a:t>
            </a:r>
            <a:r>
              <a:rPr lang="ru-RU" sz="8000" dirty="0" smtClean="0">
                <a:solidFill>
                  <a:srgbClr val="FFC000"/>
                </a:solidFill>
              </a:rPr>
              <a:t>для классного </a:t>
            </a:r>
            <a:r>
              <a:rPr lang="ru-RU" sz="8000" dirty="0" smtClean="0">
                <a:solidFill>
                  <a:srgbClr val="FFC000"/>
                </a:solidFill>
              </a:rPr>
              <a:t>часа(и/или </a:t>
            </a:r>
            <a:r>
              <a:rPr lang="ru-RU" sz="8000" smtClean="0">
                <a:solidFill>
                  <a:srgbClr val="FFC000"/>
                </a:solidFill>
              </a:rPr>
              <a:t>домашнего прочтения)</a:t>
            </a:r>
            <a:endParaRPr lang="ru-RU" sz="8000" dirty="0" smtClean="0">
              <a:solidFill>
                <a:srgbClr val="FFC000"/>
              </a:solidFill>
            </a:endParaRP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sz="3600" dirty="0" smtClean="0">
                <a:solidFill>
                  <a:srgbClr val="FFC000"/>
                </a:solidFill>
              </a:rPr>
              <a:t>ГБОУ СОШ №1 «ОЦ» п.г.т. </a:t>
            </a:r>
            <a:r>
              <a:rPr lang="ru-RU" sz="3600" dirty="0" err="1" smtClean="0">
                <a:solidFill>
                  <a:srgbClr val="FFC000"/>
                </a:solidFill>
              </a:rPr>
              <a:t>Стройкерамика</a:t>
            </a:r>
            <a:endParaRPr lang="ru-RU" sz="3600" dirty="0" smtClean="0">
              <a:solidFill>
                <a:srgbClr val="FFC000"/>
              </a:solidFill>
            </a:endParaRPr>
          </a:p>
          <a:p>
            <a:r>
              <a:rPr lang="ru-RU" sz="3600" dirty="0" smtClean="0">
                <a:solidFill>
                  <a:srgbClr val="FFC000"/>
                </a:solidFill>
              </a:rPr>
              <a:t>2021год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6910414" cy="5371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7339042" cy="57413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До периода  советской власти этот праздник </a:t>
            </a:r>
          </a:p>
          <a:p>
            <a:pPr>
              <a:buNone/>
            </a:pPr>
            <a:r>
              <a:rPr lang="ru-RU" dirty="0" smtClean="0"/>
              <a:t>Отмечался каждый год. Затем на смену ему </a:t>
            </a:r>
          </a:p>
          <a:p>
            <a:pPr>
              <a:buNone/>
            </a:pPr>
            <a:r>
              <a:rPr lang="ru-RU" dirty="0" smtClean="0"/>
              <a:t>пришла другая близкая дата – 7 ноября т.е. </a:t>
            </a:r>
          </a:p>
          <a:p>
            <a:pPr>
              <a:buNone/>
            </a:pPr>
            <a:r>
              <a:rPr lang="ru-RU" dirty="0" smtClean="0"/>
              <a:t>праздник Октябрьской революции. Ныне этот </a:t>
            </a:r>
          </a:p>
          <a:p>
            <a:pPr>
              <a:buNone/>
            </a:pPr>
            <a:r>
              <a:rPr lang="ru-RU" dirty="0" smtClean="0"/>
              <a:t>день называется Днём согласия и примирения).</a:t>
            </a:r>
          </a:p>
          <a:p>
            <a:pPr>
              <a:buNone/>
            </a:pPr>
            <a:r>
              <a:rPr lang="ru-RU" dirty="0" smtClean="0"/>
              <a:t>    Ныне  4 ноября вновь является красной датой в </a:t>
            </a:r>
          </a:p>
          <a:p>
            <a:pPr>
              <a:buNone/>
            </a:pPr>
            <a:r>
              <a:rPr lang="ru-RU" dirty="0" smtClean="0"/>
              <a:t>календаре и отмечается как государственный </a:t>
            </a:r>
          </a:p>
          <a:p>
            <a:pPr>
              <a:buNone/>
            </a:pPr>
            <a:r>
              <a:rPr lang="ru-RU" dirty="0" smtClean="0"/>
              <a:t>праздник   –    </a:t>
            </a:r>
            <a:r>
              <a:rPr lang="ru-RU" b="1" dirty="0" smtClean="0">
                <a:solidFill>
                  <a:srgbClr val="FF0000"/>
                </a:solidFill>
              </a:rPr>
              <a:t>День народного единства </a:t>
            </a:r>
            <a:r>
              <a:rPr lang="ru-RU" dirty="0" smtClean="0"/>
              <a:t> (ведь </a:t>
            </a:r>
          </a:p>
          <a:p>
            <a:pPr>
              <a:buNone/>
            </a:pPr>
            <a:r>
              <a:rPr lang="ru-RU" dirty="0" smtClean="0"/>
              <a:t>все народы, входящие в состав России вышли на </a:t>
            </a:r>
          </a:p>
          <a:p>
            <a:pPr>
              <a:buNone/>
            </a:pPr>
            <a:r>
              <a:rPr lang="ru-RU" dirty="0" smtClean="0"/>
              <a:t>борьбу с завоевателями – иноверцами). </a:t>
            </a:r>
          </a:p>
          <a:p>
            <a:pPr>
              <a:buNone/>
            </a:pPr>
            <a:r>
              <a:rPr lang="ru-RU" dirty="0" smtClean="0"/>
              <a:t>    А 7 ноября стал </a:t>
            </a:r>
            <a:r>
              <a:rPr lang="ru-RU" b="1" dirty="0" smtClean="0">
                <a:solidFill>
                  <a:srgbClr val="FF0000"/>
                </a:solidFill>
              </a:rPr>
              <a:t>Днём согласия и примирения.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7481918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Жить в мире друг с другом, в согласье с природой-</a:t>
            </a:r>
          </a:p>
          <a:p>
            <a:pPr>
              <a:buNone/>
            </a:pPr>
            <a:r>
              <a:rPr lang="ru-RU" dirty="0" smtClean="0"/>
              <a:t>Так было в России заведено.</a:t>
            </a:r>
          </a:p>
          <a:p>
            <a:pPr>
              <a:buNone/>
            </a:pPr>
            <a:r>
              <a:rPr lang="ru-RU" dirty="0" smtClean="0"/>
              <a:t>Большое семейство различных народов</a:t>
            </a:r>
          </a:p>
          <a:p>
            <a:pPr>
              <a:buNone/>
            </a:pPr>
            <a:r>
              <a:rPr lang="ru-RU" dirty="0" smtClean="0"/>
              <a:t>Единой семьёй проживало давно.</a:t>
            </a:r>
          </a:p>
          <a:p>
            <a:pPr>
              <a:buNone/>
            </a:pPr>
            <a:r>
              <a:rPr lang="ru-RU" dirty="0" smtClean="0"/>
              <a:t>У каждой народности много традиций,</a:t>
            </a:r>
          </a:p>
          <a:p>
            <a:pPr>
              <a:buNone/>
            </a:pPr>
            <a:r>
              <a:rPr lang="ru-RU" dirty="0" smtClean="0"/>
              <a:t>В стране и обычаев разных не счесть.</a:t>
            </a:r>
          </a:p>
          <a:p>
            <a:pPr>
              <a:buNone/>
            </a:pPr>
            <a:r>
              <a:rPr lang="ru-RU" dirty="0" smtClean="0"/>
              <a:t>При этом народ наш единством гордится,</a:t>
            </a:r>
          </a:p>
          <a:p>
            <a:pPr>
              <a:buNone/>
            </a:pPr>
            <a:r>
              <a:rPr lang="ru-RU" dirty="0" smtClean="0"/>
              <a:t>И право такое у нас с вами есть!</a:t>
            </a:r>
          </a:p>
          <a:p>
            <a:pPr>
              <a:buNone/>
            </a:pPr>
            <a:r>
              <a:rPr lang="ru-RU" dirty="0" smtClean="0"/>
              <a:t>История знает: и в добрые годы,</a:t>
            </a:r>
          </a:p>
          <a:p>
            <a:pPr>
              <a:buNone/>
            </a:pPr>
            <a:r>
              <a:rPr lang="ru-RU" dirty="0" smtClean="0"/>
              <a:t>И в голод, и в грозное время войны,</a:t>
            </a:r>
          </a:p>
          <a:p>
            <a:pPr>
              <a:buNone/>
            </a:pPr>
            <a:r>
              <a:rPr lang="ru-RU" dirty="0" smtClean="0"/>
              <a:t>Все граждане были сплочённым народом,</a:t>
            </a:r>
          </a:p>
          <a:p>
            <a:pPr>
              <a:buNone/>
            </a:pPr>
            <a:r>
              <a:rPr lang="ru-RU" dirty="0" smtClean="0"/>
              <a:t>Сражались, трудились на благо страны.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Т.Бокова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Детское 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Белый, синий, красный –</a:t>
            </a:r>
          </a:p>
          <a:p>
            <a:pPr>
              <a:buNone/>
            </a:pPr>
            <a:r>
              <a:rPr lang="ru-RU" dirty="0" smtClean="0"/>
              <a:t>Это наш красивый флаг.</a:t>
            </a:r>
          </a:p>
          <a:p>
            <a:pPr>
              <a:buNone/>
            </a:pPr>
            <a:r>
              <a:rPr lang="ru-RU" dirty="0" smtClean="0"/>
              <a:t>Белый, синий, красный –</a:t>
            </a:r>
          </a:p>
          <a:p>
            <a:pPr>
              <a:buNone/>
            </a:pPr>
            <a:r>
              <a:rPr lang="ru-RU" dirty="0" smtClean="0"/>
              <a:t>Это наш российский знак.</a:t>
            </a:r>
          </a:p>
          <a:p>
            <a:pPr>
              <a:buNone/>
            </a:pPr>
            <a:r>
              <a:rPr lang="ru-RU" dirty="0" smtClean="0"/>
              <a:t>Белый –небо, синий – вода,</a:t>
            </a:r>
          </a:p>
          <a:p>
            <a:pPr>
              <a:buNone/>
            </a:pPr>
            <a:r>
              <a:rPr lang="ru-RU" dirty="0" smtClean="0"/>
              <a:t>Красный – цветы, и леса, и луга.</a:t>
            </a:r>
          </a:p>
          <a:p>
            <a:pPr>
              <a:buNone/>
            </a:pPr>
            <a:r>
              <a:rPr lang="ru-RU" dirty="0" smtClean="0"/>
              <a:t>Красный ещё означает любовь,</a:t>
            </a:r>
          </a:p>
          <a:p>
            <a:pPr>
              <a:buNone/>
            </a:pPr>
            <a:r>
              <a:rPr lang="ru-RU" dirty="0" smtClean="0"/>
              <a:t>Красный ещё означает и кровь.</a:t>
            </a:r>
          </a:p>
          <a:p>
            <a:pPr>
              <a:buNone/>
            </a:pPr>
            <a:r>
              <a:rPr lang="ru-RU" dirty="0" smtClean="0"/>
              <a:t>Синий ещё означает добро,</a:t>
            </a:r>
          </a:p>
          <a:p>
            <a:pPr>
              <a:buNone/>
            </a:pPr>
            <a:r>
              <a:rPr lang="ru-RU" dirty="0" smtClean="0"/>
              <a:t>Синий ещё означает тепло.</a:t>
            </a:r>
          </a:p>
          <a:p>
            <a:pPr>
              <a:buNone/>
            </a:pPr>
            <a:r>
              <a:rPr lang="ru-RU" dirty="0" smtClean="0"/>
              <a:t>А белый – он белый.</a:t>
            </a:r>
          </a:p>
          <a:p>
            <a:pPr>
              <a:buNone/>
            </a:pPr>
            <a:r>
              <a:rPr lang="ru-RU" dirty="0" smtClean="0"/>
              <a:t>И грустен, и тих,</a:t>
            </a:r>
          </a:p>
          <a:p>
            <a:pPr>
              <a:buNone/>
            </a:pPr>
            <a:r>
              <a:rPr lang="ru-RU" dirty="0" smtClean="0"/>
              <a:t>И любит он добрых братьев своих.</a:t>
            </a:r>
          </a:p>
          <a:p>
            <a:pPr>
              <a:buNone/>
            </a:pPr>
            <a:r>
              <a:rPr lang="ru-RU" dirty="0" smtClean="0"/>
              <a:t>И красного любит, и синего тоже,</a:t>
            </a:r>
          </a:p>
          <a:p>
            <a:pPr>
              <a:buNone/>
            </a:pPr>
            <a:r>
              <a:rPr lang="ru-RU" dirty="0" smtClean="0"/>
              <a:t>Хотя они совсем не похожи.</a:t>
            </a:r>
          </a:p>
          <a:p>
            <a:pPr>
              <a:buNone/>
            </a:pPr>
            <a:r>
              <a:rPr lang="ru-RU" smtClean="0"/>
              <a:t>                                                          </a:t>
            </a:r>
            <a:r>
              <a:rPr lang="ru-RU" dirty="0" smtClean="0"/>
              <a:t>(Бирюкова Аня, 8 лет, </a:t>
            </a:r>
            <a:r>
              <a:rPr lang="ru-RU" smtClean="0"/>
              <a:t>город Москва)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61513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«Не может сын глядеть спокойно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На горе матери родной,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Не будет гражданин достойный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К Отчизне холоден душой…»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                               Н. Некрасов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rgbClr val="FFC000"/>
                </a:solidFill>
              </a:rPr>
              <a:t>Тяжёлые времена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                   для России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В начале </a:t>
            </a:r>
            <a:r>
              <a:rPr lang="en-US" dirty="0" smtClean="0"/>
              <a:t>XVII </a:t>
            </a:r>
            <a:r>
              <a:rPr lang="ru-RU" dirty="0" smtClean="0"/>
              <a:t> века Россия переживала </a:t>
            </a:r>
          </a:p>
          <a:p>
            <a:pPr>
              <a:buNone/>
            </a:pPr>
            <a:r>
              <a:rPr lang="ru-RU" dirty="0" smtClean="0"/>
              <a:t>тяжёлые времена. Ослаблением государства </a:t>
            </a:r>
          </a:p>
          <a:p>
            <a:pPr>
              <a:buNone/>
            </a:pPr>
            <a:r>
              <a:rPr lang="ru-RU" dirty="0" smtClean="0"/>
              <a:t>воспользовались Польша и Швеция. В Россию </a:t>
            </a:r>
          </a:p>
          <a:p>
            <a:pPr>
              <a:buNone/>
            </a:pPr>
            <a:r>
              <a:rPr lang="ru-RU" dirty="0" smtClean="0"/>
              <a:t>вторглись иностранные войска. В Москве </a:t>
            </a:r>
          </a:p>
          <a:p>
            <a:pPr>
              <a:buNone/>
            </a:pPr>
            <a:r>
              <a:rPr lang="ru-RU" dirty="0" smtClean="0"/>
              <a:t>обосновались польские захватчики. На борьбу с </a:t>
            </a:r>
          </a:p>
          <a:p>
            <a:pPr>
              <a:buNone/>
            </a:pPr>
            <a:r>
              <a:rPr lang="ru-RU" dirty="0" smtClean="0"/>
              <a:t>завоевателями поднялся русский народ.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Призыв   </a:t>
            </a:r>
            <a:br>
              <a:rPr lang="ru-RU" dirty="0" smtClean="0"/>
            </a:br>
            <a:r>
              <a:rPr lang="ru-RU" dirty="0" smtClean="0"/>
              <a:t> к    согражданам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786058"/>
            <a:ext cx="7053290" cy="36696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Земский староста Кузьма Минин призвал </a:t>
            </a:r>
          </a:p>
          <a:p>
            <a:pPr>
              <a:buNone/>
            </a:pPr>
            <a:r>
              <a:rPr lang="ru-RU" dirty="0" smtClean="0"/>
              <a:t>сограждан организовать народное ополчение. </a:t>
            </a:r>
          </a:p>
          <a:p>
            <a:pPr>
              <a:buNone/>
            </a:pPr>
            <a:r>
              <a:rPr lang="ru-RU" dirty="0" smtClean="0"/>
              <a:t>«Не пощадите жён и детей своих, а не только </a:t>
            </a:r>
          </a:p>
          <a:p>
            <a:pPr>
              <a:buNone/>
            </a:pPr>
            <a:r>
              <a:rPr lang="ru-RU" dirty="0" smtClean="0"/>
              <a:t>своего имущества», - говорил Кузьма Минин. Он </a:t>
            </a:r>
          </a:p>
          <a:p>
            <a:pPr>
              <a:buNone/>
            </a:pPr>
            <a:r>
              <a:rPr lang="ru-RU" dirty="0" smtClean="0"/>
              <a:t>сам пожертвовал для создания ополчения </a:t>
            </a:r>
          </a:p>
          <a:p>
            <a:pPr>
              <a:buNone/>
            </a:pPr>
            <a:r>
              <a:rPr lang="ru-RU" dirty="0" smtClean="0"/>
              <a:t>серебряные и золотые оклады с икон, отдал </a:t>
            </a:r>
          </a:p>
          <a:p>
            <a:pPr>
              <a:buNone/>
            </a:pPr>
            <a:r>
              <a:rPr lang="ru-RU" dirty="0" smtClean="0"/>
              <a:t>драгоценности своей жены. Его примеру </a:t>
            </a:r>
          </a:p>
          <a:p>
            <a:pPr>
              <a:buNone/>
            </a:pPr>
            <a:r>
              <a:rPr lang="ru-RU" dirty="0" smtClean="0"/>
              <a:t>последовали многие.</a:t>
            </a:r>
            <a:endParaRPr lang="ru-RU" dirty="0"/>
          </a:p>
        </p:txBody>
      </p:sp>
      <p:pic>
        <p:nvPicPr>
          <p:cNvPr id="1026" name="Picture 2" descr="E:\34807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5" y="214290"/>
            <a:ext cx="3071835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6696100" cy="242889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 Потребность </a:t>
            </a:r>
            <a:br>
              <a:rPr lang="ru-RU" sz="3100" dirty="0" smtClean="0"/>
            </a:br>
            <a:r>
              <a:rPr lang="ru-RU" sz="3100" dirty="0" smtClean="0"/>
              <a:t>в хорошем       </a:t>
            </a:r>
            <a:br>
              <a:rPr lang="ru-RU" sz="3100" dirty="0" smtClean="0"/>
            </a:br>
            <a:r>
              <a:rPr lang="ru-RU" sz="3100" dirty="0" smtClean="0"/>
              <a:t>          военном </a:t>
            </a:r>
            <a:br>
              <a:rPr lang="ru-RU" sz="3100" dirty="0" smtClean="0"/>
            </a:br>
            <a:r>
              <a:rPr lang="ru-RU" sz="3100" dirty="0" smtClean="0"/>
              <a:t>начальнике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286124"/>
            <a:ext cx="7053290" cy="31696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 Для военного руководства был </a:t>
            </a:r>
          </a:p>
          <a:p>
            <a:pPr>
              <a:buNone/>
            </a:pPr>
            <a:r>
              <a:rPr lang="ru-RU" sz="2800" dirty="0" smtClean="0"/>
              <a:t>приглашён князь Дмитрий Пожарский, </a:t>
            </a:r>
          </a:p>
          <a:p>
            <a:pPr>
              <a:buNone/>
            </a:pPr>
            <a:r>
              <a:rPr lang="ru-RU" sz="2800" dirty="0" smtClean="0"/>
              <a:t>известный своим героизмом в борьбе с </a:t>
            </a:r>
          </a:p>
          <a:p>
            <a:pPr>
              <a:buNone/>
            </a:pPr>
            <a:r>
              <a:rPr lang="ru-RU" sz="2800" dirty="0" smtClean="0"/>
              <a:t>захватчиками.</a:t>
            </a:r>
          </a:p>
          <a:p>
            <a:pPr>
              <a:buNone/>
            </a:pPr>
            <a:r>
              <a:rPr lang="ru-RU" sz="2800" dirty="0" smtClean="0"/>
              <a:t>        Забота же о хозяйственных нуждах </a:t>
            </a:r>
          </a:p>
          <a:p>
            <a:pPr>
              <a:buNone/>
            </a:pPr>
            <a:r>
              <a:rPr lang="ru-RU" sz="2800" dirty="0" smtClean="0"/>
              <a:t>ополчения легла на Кузьму Минина.</a:t>
            </a:r>
            <a:endParaRPr lang="ru-RU" sz="2800" dirty="0"/>
          </a:p>
        </p:txBody>
      </p:sp>
      <p:pic>
        <p:nvPicPr>
          <p:cNvPr id="1026" name="Picture 2" descr="E:\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3500462" cy="2940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В августе 1612 года ополчение во главе с </a:t>
            </a:r>
          </a:p>
          <a:p>
            <a:pPr>
              <a:buNone/>
            </a:pPr>
            <a:r>
              <a:rPr lang="ru-RU" dirty="0" smtClean="0"/>
              <a:t>Пожарским и Мининым вошло в Москву. </a:t>
            </a:r>
          </a:p>
          <a:p>
            <a:pPr>
              <a:buNone/>
            </a:pPr>
            <a:r>
              <a:rPr lang="ru-RU" dirty="0" smtClean="0"/>
              <a:t>Ополченцы мужественно сражались на улицах </a:t>
            </a:r>
          </a:p>
          <a:p>
            <a:pPr>
              <a:buNone/>
            </a:pPr>
            <a:r>
              <a:rPr lang="ru-RU" dirty="0" smtClean="0"/>
              <a:t>города. В боях за освобождение Москвы Кузьма </a:t>
            </a:r>
          </a:p>
          <a:p>
            <a:pPr>
              <a:buNone/>
            </a:pPr>
            <a:r>
              <a:rPr lang="ru-RU" dirty="0" smtClean="0"/>
              <a:t>Минин и князь Дмитрий Пожарский проявили </a:t>
            </a:r>
          </a:p>
          <a:p>
            <a:pPr>
              <a:buNone/>
            </a:pPr>
            <a:r>
              <a:rPr lang="ru-RU" dirty="0" smtClean="0"/>
              <a:t>личную храбрость.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00948" cy="1894514"/>
          </a:xfrm>
        </p:spPr>
        <p:txBody>
          <a:bodyPr>
            <a:normAutofit/>
          </a:bodyPr>
          <a:lstStyle/>
          <a:p>
            <a:r>
              <a:rPr lang="ru-RU" dirty="0" smtClean="0"/>
              <a:t>Православный праздник День Казанской иконы  Божьей матери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7053290" cy="41697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500" dirty="0" smtClean="0"/>
              <a:t>День решающего сражения за</a:t>
            </a:r>
          </a:p>
          <a:p>
            <a:pPr>
              <a:buNone/>
            </a:pPr>
            <a:r>
              <a:rPr lang="ru-RU" sz="4500" dirty="0" smtClean="0"/>
              <a:t> Москву был выбран не </a:t>
            </a:r>
          </a:p>
          <a:p>
            <a:pPr>
              <a:buNone/>
            </a:pPr>
            <a:r>
              <a:rPr lang="ru-RU" sz="4500" dirty="0" smtClean="0"/>
              <a:t>случайно. 4 ноября </a:t>
            </a:r>
          </a:p>
          <a:p>
            <a:pPr>
              <a:buNone/>
            </a:pPr>
            <a:r>
              <a:rPr lang="ru-RU" sz="4500" dirty="0" smtClean="0"/>
              <a:t>православные </a:t>
            </a:r>
          </a:p>
          <a:p>
            <a:pPr>
              <a:buNone/>
            </a:pPr>
            <a:r>
              <a:rPr lang="ru-RU" sz="4500" dirty="0" smtClean="0"/>
              <a:t>Люди отмечают День</a:t>
            </a:r>
          </a:p>
          <a:p>
            <a:pPr>
              <a:buNone/>
            </a:pPr>
            <a:r>
              <a:rPr lang="ru-RU" sz="4500" dirty="0" smtClean="0"/>
              <a:t> Казанской иконы Божьей </a:t>
            </a:r>
          </a:p>
          <a:p>
            <a:pPr>
              <a:buNone/>
            </a:pPr>
            <a:r>
              <a:rPr lang="ru-RU" sz="4500" dirty="0" smtClean="0"/>
              <a:t>Матери. Она явилась </a:t>
            </a:r>
          </a:p>
          <a:p>
            <a:pPr>
              <a:buNone/>
            </a:pPr>
            <a:r>
              <a:rPr lang="ru-RU" sz="4500" dirty="0" smtClean="0"/>
              <a:t>заступницей всего </a:t>
            </a:r>
          </a:p>
          <a:p>
            <a:pPr>
              <a:buNone/>
            </a:pPr>
            <a:r>
              <a:rPr lang="ru-RU" sz="4500" dirty="0" smtClean="0"/>
              <a:t>российского народа от </a:t>
            </a:r>
          </a:p>
          <a:p>
            <a:pPr>
              <a:buNone/>
            </a:pPr>
            <a:r>
              <a:rPr lang="ru-RU" sz="4500" dirty="0" smtClean="0"/>
              <a:t>иноверцев и их </a:t>
            </a:r>
          </a:p>
          <a:p>
            <a:pPr>
              <a:buNone/>
            </a:pPr>
            <a:r>
              <a:rPr lang="ru-RU" sz="4500" dirty="0" smtClean="0"/>
              <a:t>порабощения.</a:t>
            </a:r>
            <a:endParaRPr lang="ru-RU" sz="4500" dirty="0"/>
          </a:p>
        </p:txBody>
      </p:sp>
      <p:pic>
        <p:nvPicPr>
          <p:cNvPr id="1026" name="Picture 2" descr="E:\Образ-Казанской-иконы-Божьей-Матер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57636"/>
            <a:ext cx="3143272" cy="4600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Благодарность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Об этих событиях, происходивших 400 с</a:t>
            </a:r>
          </a:p>
          <a:p>
            <a:pPr>
              <a:buNone/>
            </a:pPr>
            <a:r>
              <a:rPr lang="ru-RU" dirty="0" smtClean="0"/>
              <a:t>лишним лет назад, напоминает памятник, </a:t>
            </a:r>
          </a:p>
          <a:p>
            <a:pPr>
              <a:buNone/>
            </a:pPr>
            <a:r>
              <a:rPr lang="ru-RU" dirty="0" smtClean="0"/>
              <a:t>установленный в Москве на Красной площади.  </a:t>
            </a:r>
          </a:p>
          <a:p>
            <a:pPr>
              <a:buNone/>
            </a:pPr>
            <a:r>
              <a:rPr lang="ru-RU" dirty="0" smtClean="0"/>
              <a:t>Средства на памятник были собраны </a:t>
            </a:r>
          </a:p>
          <a:p>
            <a:pPr>
              <a:buNone/>
            </a:pPr>
            <a:r>
              <a:rPr lang="ru-RU" dirty="0" smtClean="0"/>
              <a:t>благодарными согражданами в знак </a:t>
            </a:r>
          </a:p>
          <a:p>
            <a:pPr>
              <a:buNone/>
            </a:pPr>
            <a:r>
              <a:rPr lang="ru-RU" dirty="0" smtClean="0"/>
              <a:t>признательности за освобождение от </a:t>
            </a:r>
          </a:p>
          <a:p>
            <a:pPr>
              <a:buNone/>
            </a:pPr>
            <a:r>
              <a:rPr lang="ru-RU" dirty="0" smtClean="0"/>
              <a:t>захватчиков.</a:t>
            </a:r>
          </a:p>
          <a:p>
            <a:pPr>
              <a:buNone/>
            </a:pPr>
            <a:r>
              <a:rPr lang="ru-RU" dirty="0" smtClean="0"/>
              <a:t>       Недавно такой же памятник, но размером </a:t>
            </a:r>
          </a:p>
          <a:p>
            <a:pPr>
              <a:buNone/>
            </a:pPr>
            <a:r>
              <a:rPr lang="ru-RU" dirty="0" smtClean="0"/>
              <a:t>меньше установлен в Новгороде.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758006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E:\pamyatnik_mininu_i_pozharskomu_v_moskve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714356"/>
            <a:ext cx="7239000" cy="5731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ACC1E8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587</Words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Государственные праздники      День  народного единства  </vt:lpstr>
      <vt:lpstr>Слайд 2</vt:lpstr>
      <vt:lpstr>              Тяжёлые времена                    для России</vt:lpstr>
      <vt:lpstr>   Призыв     к    согражданам</vt:lpstr>
      <vt:lpstr>  Потребность  в хорошем                  военном  начальнике</vt:lpstr>
      <vt:lpstr>Слайд 6</vt:lpstr>
      <vt:lpstr>Православный праздник День Казанской иконы  Божьей матери</vt:lpstr>
      <vt:lpstr>              Благодарность</vt:lpstr>
      <vt:lpstr>Слайд 9</vt:lpstr>
      <vt:lpstr>Слайд 10</vt:lpstr>
      <vt:lpstr>Слайд 11</vt:lpstr>
      <vt:lpstr>Детское творчество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праздники   День    народного единства  </dc:title>
  <cp:lastModifiedBy>ПК1</cp:lastModifiedBy>
  <cp:revision>30</cp:revision>
  <dcterms:modified xsi:type="dcterms:W3CDTF">2021-11-17T08:30:50Z</dcterms:modified>
</cp:coreProperties>
</file>