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82" d="100"/>
          <a:sy n="8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D5BF9-5238-4B97-8746-2D433754C841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F2FC-BFA2-4115-8149-695B79B4A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F2FC-BFA2-4115-8149-695B79B4ACA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28BA64-5D92-4845-9350-934761CFB4C4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3262C-16E5-4131-90FF-99A616A9B627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096594-F9D2-4763-B3EC-FA9DA1E7C7C7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AA110-354B-4536-91FA-7AF9455E6FA4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B1940-D9E6-4F88-8010-5C1E65548CDB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56D8-7C86-4613-8B81-5204A51FB567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1E4D2-AF3A-44B3-974E-470370F5D0B8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F1769-42C7-44D5-87C6-8B9852374702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057256-069E-475A-ACAC-FD8966FFB68C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9DA5B-194F-4A51-8094-1C09CF47E971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DE863-EBCA-42D4-A136-7E08058A7F1C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53818D-6158-488A-A92C-106150E0E28E}" type="datetime1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467104"/>
          </a:xfrm>
        </p:spPr>
        <p:txBody>
          <a:bodyPr/>
          <a:lstStyle/>
          <a:p>
            <a:r>
              <a:rPr lang="ru-RU" dirty="0" smtClean="0"/>
              <a:t>Осторожно, межсезонье!</a:t>
            </a:r>
            <a:br>
              <a:rPr lang="ru-RU" dirty="0" smtClean="0"/>
            </a:br>
            <a:r>
              <a:rPr lang="ru-RU" sz="1600" dirty="0" smtClean="0"/>
              <a:t>(По материалам Всероссийской газеты  «Добрая дорога детства» №21 (375)</a:t>
            </a:r>
            <a:br>
              <a:rPr lang="ru-RU" sz="1600" dirty="0" smtClean="0"/>
            </a:br>
            <a:r>
              <a:rPr lang="ru-RU" sz="1600" dirty="0" smtClean="0"/>
              <a:t> за ноябрь 2016 года)</a:t>
            </a:r>
            <a:br>
              <a:rPr lang="ru-RU" sz="1600" dirty="0" smtClean="0"/>
            </a:br>
            <a:r>
              <a:rPr lang="ru-RU" sz="2000" smtClean="0"/>
              <a:t>Материалы  кружка </a:t>
            </a:r>
            <a:br>
              <a:rPr lang="ru-RU" sz="2000" smtClean="0"/>
            </a:br>
            <a:r>
              <a:rPr lang="ru-RU" sz="2000" smtClean="0"/>
              <a:t>по </a:t>
            </a:r>
            <a:r>
              <a:rPr lang="ru-RU" sz="2000" dirty="0" smtClean="0"/>
              <a:t>ПДД «Дорогою добра»</a:t>
            </a:r>
            <a:br>
              <a:rPr lang="ru-RU" sz="20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00504"/>
            <a:ext cx="5114778" cy="1571636"/>
          </a:xfrm>
        </p:spPr>
        <p:txBody>
          <a:bodyPr/>
          <a:lstStyle/>
          <a:p>
            <a:pPr algn="ctr"/>
            <a:r>
              <a:rPr lang="ru-RU" dirty="0" smtClean="0"/>
              <a:t>ГБОУ СОШ №1 «ОЦ» п.г.т. </a:t>
            </a:r>
            <a:r>
              <a:rPr lang="ru-RU" dirty="0" err="1" smtClean="0"/>
              <a:t>Стройкерамика</a:t>
            </a:r>
            <a:r>
              <a:rPr lang="ru-RU" dirty="0" smtClean="0"/>
              <a:t> муниципального района Волжский Самарской области</a:t>
            </a:r>
          </a:p>
          <a:p>
            <a:pPr algn="ctr"/>
            <a:r>
              <a:rPr lang="ru-RU" dirty="0" smtClean="0"/>
              <a:t>2016 – 2017 учебный год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E:\Картинки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900" cy="305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Как работают </a:t>
            </a:r>
            <a:r>
              <a:rPr lang="ru-RU" dirty="0" err="1" smtClean="0"/>
              <a:t>световозвращающие</a:t>
            </a:r>
            <a:r>
              <a:rPr lang="ru-RU" dirty="0" smtClean="0"/>
              <a:t> элементы? Зона видимости водителя в тёмное время суток </a:t>
            </a:r>
            <a:r>
              <a:rPr lang="ru-RU" u="sng" dirty="0" smtClean="0"/>
              <a:t>при дальнем освещении фар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 пешеход без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виден на расстоянии 100 метров;</a:t>
            </a:r>
          </a:p>
          <a:p>
            <a:pPr algn="just"/>
            <a:r>
              <a:rPr lang="ru-RU" dirty="0" smtClean="0"/>
              <a:t>  пешеход со </a:t>
            </a:r>
            <a:r>
              <a:rPr lang="ru-RU" dirty="0" err="1" smtClean="0"/>
              <a:t>световозвращающими</a:t>
            </a:r>
            <a:r>
              <a:rPr lang="ru-RU" dirty="0" smtClean="0"/>
              <a:t> элементами виден на расстоянии 350 метров.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свет э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28"/>
            <a:ext cx="3357586" cy="1928826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свет э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28"/>
            <a:ext cx="307183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   При ближнем свете фар:</a:t>
            </a:r>
            <a:endParaRPr lang="ru-RU" dirty="0" smtClean="0"/>
          </a:p>
          <a:p>
            <a:r>
              <a:rPr lang="ru-RU" dirty="0" smtClean="0"/>
              <a:t> пешеход без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виден на расстоянии 50 метров;</a:t>
            </a:r>
          </a:p>
          <a:p>
            <a:r>
              <a:rPr lang="ru-RU" smtClean="0"/>
              <a:t> пешеход </a:t>
            </a:r>
            <a:r>
              <a:rPr lang="ru-RU" dirty="0" smtClean="0"/>
              <a:t>со </a:t>
            </a:r>
            <a:r>
              <a:rPr lang="ru-RU" dirty="0" err="1" smtClean="0"/>
              <a:t>световозвращающими</a:t>
            </a:r>
            <a:r>
              <a:rPr lang="ru-RU" dirty="0" smtClean="0"/>
              <a:t> элементами виден на расстоянии 200 метров.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6146" name="Picture 2" descr="C:\Documents and Settings\Администратор\Рабочий стол\свет э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500570"/>
            <a:ext cx="4714908" cy="2143116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Рабочий стол\свет э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524512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7239000" cy="595569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Разместить </a:t>
            </a:r>
            <a:r>
              <a:rPr lang="ru-RU" dirty="0" err="1" smtClean="0"/>
              <a:t>световозвращающие</a:t>
            </a:r>
            <a:r>
              <a:rPr lang="ru-RU" dirty="0" smtClean="0"/>
              <a:t> элементы на одежде необходимо на высоте от 80 см до одного метра от поверхности проезжей части. Более всего заметна прямая </a:t>
            </a:r>
            <a:r>
              <a:rPr lang="ru-RU" dirty="0" err="1" smtClean="0"/>
              <a:t>световозвращающая</a:t>
            </a:r>
            <a:r>
              <a:rPr lang="ru-RU" dirty="0" smtClean="0"/>
              <a:t> полоска длиной не менее 7 см, размещённая на одежде или сумке. Лучше использовать одновременно несколько предметов со </a:t>
            </a:r>
            <a:r>
              <a:rPr lang="ru-RU" dirty="0" err="1" smtClean="0"/>
              <a:t>световозвращающими</a:t>
            </a:r>
            <a:r>
              <a:rPr lang="ru-RU" dirty="0" smtClean="0"/>
              <a:t> элементами различной формы и размеров.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u="sng" dirty="0" err="1" smtClean="0"/>
              <a:t>Световозвращающие</a:t>
            </a:r>
            <a:r>
              <a:rPr lang="ru-RU" u="sng" dirty="0" smtClean="0"/>
              <a:t> элементы  нужно использовать:</a:t>
            </a:r>
            <a:endParaRPr lang="ru-RU" dirty="0" smtClean="0"/>
          </a:p>
          <a:p>
            <a:pPr algn="just"/>
            <a:r>
              <a:rPr lang="ru-RU" dirty="0" smtClean="0"/>
              <a:t> на верхней одежде, обуви, шапках;</a:t>
            </a:r>
          </a:p>
          <a:p>
            <a:pPr algn="just"/>
            <a:r>
              <a:rPr lang="ru-RU" dirty="0" smtClean="0"/>
              <a:t>  на колясках, велосипедах, самокатах, роликах, санках и т.д.;</a:t>
            </a:r>
          </a:p>
          <a:p>
            <a:pPr algn="just"/>
            <a:r>
              <a:rPr lang="ru-RU" dirty="0" smtClean="0"/>
              <a:t>  на шлеме и специальной защитной амуниции.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Световозвращающие</a:t>
            </a:r>
            <a:r>
              <a:rPr lang="ru-RU" dirty="0" smtClean="0"/>
              <a:t> элементы у ребёнка ростом 140 см размещаются на рюкзаке, верхней части рукава, головном уборе.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свет э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114935"/>
            <a:ext cx="3429024" cy="1743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Чем больше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на одежде ребёнка, тем он заметнее для водителя транспортного средства в тёмное время суток.</a:t>
            </a:r>
          </a:p>
          <a:p>
            <a:pPr algn="just">
              <a:buNone/>
            </a:pPr>
            <a:r>
              <a:rPr lang="ru-RU" dirty="0" smtClean="0"/>
              <a:t>         В собственном автомобиле необходимо иметь сигнальный жилет со </a:t>
            </a:r>
            <a:r>
              <a:rPr lang="ru-RU" dirty="0" err="1" smtClean="0"/>
              <a:t>световозвращающими</a:t>
            </a:r>
            <a:r>
              <a:rPr lang="ru-RU" dirty="0" smtClean="0"/>
              <a:t> элементами.</a:t>
            </a:r>
          </a:p>
          <a:p>
            <a:pPr algn="just">
              <a:buNone/>
            </a:pPr>
            <a:r>
              <a:rPr lang="ru-RU" dirty="0" smtClean="0"/>
              <a:t>          В тёмное время суток и в условиях недостаточной видимости рекомендуется использовать предметы со </a:t>
            </a:r>
            <a:r>
              <a:rPr lang="ru-RU" dirty="0" err="1" smtClean="0"/>
              <a:t>световозвращающими</a:t>
            </a:r>
            <a:r>
              <a:rPr lang="ru-RU" dirty="0" smtClean="0"/>
              <a:t> элементами, а вне населённых пунктов их использование обязательно.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свет э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00450" cy="1617664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свет э\5.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0"/>
            <a:ext cx="2428892" cy="1571612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свет э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0"/>
            <a:ext cx="2643206" cy="1557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dirty="0" smtClean="0"/>
              <a:t>ВСЕ  ДОЛЖНЫ  ЗНАТЬ: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световозвращающие</a:t>
            </a:r>
            <a:r>
              <a:rPr lang="ru-RU" dirty="0" smtClean="0"/>
              <a:t> элементы – это красиво, модно, ярко;</a:t>
            </a:r>
          </a:p>
          <a:p>
            <a:r>
              <a:rPr lang="ru-RU" dirty="0" smtClean="0"/>
              <a:t>  наличие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не даёт преимущества при движении;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световозвращающие</a:t>
            </a:r>
            <a:r>
              <a:rPr lang="ru-RU" dirty="0" smtClean="0"/>
              <a:t> элементы нужно размещать на одежде, обуви, шапках; на колясках, велосипедах, самокатах, роликах, санках и других предметах;</a:t>
            </a:r>
          </a:p>
          <a:p>
            <a:r>
              <a:rPr lang="ru-RU" dirty="0" smtClean="0"/>
              <a:t>  можно использовать различные виды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– значки, браслеты, наклейки, брелоки, </a:t>
            </a:r>
            <a:r>
              <a:rPr lang="ru-RU" dirty="0" err="1" smtClean="0"/>
              <a:t>термоаппликации</a:t>
            </a:r>
            <a:r>
              <a:rPr lang="ru-RU" dirty="0" smtClean="0"/>
              <a:t>, </a:t>
            </a:r>
            <a:r>
              <a:rPr lang="ru-RU" dirty="0" err="1" smtClean="0"/>
              <a:t>катафоты</a:t>
            </a:r>
            <a:r>
              <a:rPr lang="ru-RU" dirty="0" smtClean="0"/>
              <a:t>, нарукавники на одежду и другое.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122" name="Picture 2" descr="C:\Documents and Settings\Администратор\Рабочий стол\свет э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7715304" cy="5939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092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Желаем Вам безопасного и счастливого пути!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7239000" cy="6692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Новая папка картинок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221457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46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7239000" cy="316961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5100" dirty="0" smtClean="0"/>
              <a:t>Все дети ждут зиму… </a:t>
            </a:r>
          </a:p>
          <a:p>
            <a:pPr>
              <a:buNone/>
            </a:pPr>
            <a:r>
              <a:rPr lang="ru-RU" sz="5100" dirty="0" smtClean="0"/>
              <a:t>Ведь можно будет</a:t>
            </a:r>
          </a:p>
          <a:p>
            <a:pPr>
              <a:buNone/>
            </a:pPr>
            <a:r>
              <a:rPr lang="ru-RU" sz="5100" dirty="0" smtClean="0"/>
              <a:t>кататься на лыжах и коньках, скатываться с </a:t>
            </a:r>
          </a:p>
          <a:p>
            <a:pPr>
              <a:buNone/>
            </a:pPr>
            <a:r>
              <a:rPr lang="ru-RU" sz="5100" dirty="0" smtClean="0"/>
              <a:t>горок на санках, </a:t>
            </a:r>
            <a:r>
              <a:rPr lang="ru-RU" sz="5100" dirty="0" err="1" smtClean="0"/>
              <a:t>снегокатах</a:t>
            </a:r>
            <a:r>
              <a:rPr lang="ru-RU" sz="5100" dirty="0" smtClean="0"/>
              <a:t> или просто на </a:t>
            </a:r>
          </a:p>
          <a:p>
            <a:pPr>
              <a:buNone/>
            </a:pPr>
            <a:r>
              <a:rPr lang="ru-RU" sz="5100" dirty="0" smtClean="0"/>
              <a:t>картонке. Но пока за окном погода – хуже не </a:t>
            </a:r>
          </a:p>
          <a:p>
            <a:pPr>
              <a:buNone/>
            </a:pPr>
            <a:r>
              <a:rPr lang="ru-RU" sz="5100" dirty="0" smtClean="0"/>
              <a:t>бывает: дождь со снегом, пронизывающий </a:t>
            </a:r>
          </a:p>
          <a:p>
            <a:pPr>
              <a:buNone/>
            </a:pPr>
            <a:r>
              <a:rPr lang="ru-RU" sz="5100" dirty="0" smtClean="0"/>
              <a:t>ветер, под ногами снежно – водяная каша </a:t>
            </a:r>
          </a:p>
          <a:p>
            <a:pPr>
              <a:buNone/>
            </a:pPr>
            <a:r>
              <a:rPr lang="ru-RU" sz="5100" dirty="0" smtClean="0"/>
              <a:t>вперемешку с реагентами. </a:t>
            </a:r>
            <a:r>
              <a:rPr lang="ru-RU" sz="5100" dirty="0" err="1" smtClean="0"/>
              <a:t>Бр-р-р</a:t>
            </a:r>
            <a:r>
              <a:rPr lang="ru-RU" sz="5100" dirty="0" smtClean="0"/>
              <a:t>!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7" name="Picture 3" descr="E:\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435771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803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7239000" cy="25981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Но такая погода также опасна для </a:t>
            </a:r>
          </a:p>
          <a:p>
            <a:pPr>
              <a:buNone/>
            </a:pPr>
            <a:r>
              <a:rPr lang="ru-RU" dirty="0" smtClean="0"/>
              <a:t>пешеходов, ведь на скользкой дороге </a:t>
            </a:r>
          </a:p>
          <a:p>
            <a:pPr>
              <a:buNone/>
            </a:pPr>
            <a:r>
              <a:rPr lang="ru-RU" dirty="0" smtClean="0"/>
              <a:t>непредсказуемо удлиняется тормозной путь. </a:t>
            </a:r>
          </a:p>
          <a:p>
            <a:pPr>
              <a:buNone/>
            </a:pPr>
            <a:r>
              <a:rPr lang="ru-RU" dirty="0" smtClean="0"/>
              <a:t>Если дорога покрыта тонкой коркой льда, то </a:t>
            </a:r>
          </a:p>
          <a:p>
            <a:pPr>
              <a:buNone/>
            </a:pPr>
            <a:r>
              <a:rPr lang="ru-RU" dirty="0" smtClean="0"/>
              <a:t>тормозной путь увеличивается в 4 – 5 раз.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2050" name="Picture 2" descr="E:\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3857652" cy="3357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373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Поэтому в такую погоду нужно </a:t>
            </a:r>
          </a:p>
          <a:p>
            <a:pPr>
              <a:buNone/>
            </a:pPr>
            <a:r>
              <a:rPr lang="ru-RU" dirty="0" smtClean="0"/>
              <a:t>увеличить безопасное расстояние до </a:t>
            </a:r>
          </a:p>
          <a:p>
            <a:pPr>
              <a:buNone/>
            </a:pPr>
            <a:r>
              <a:rPr lang="ru-RU" dirty="0" smtClean="0"/>
              <a:t>транспортных средств, если ты переходишь </a:t>
            </a:r>
          </a:p>
          <a:p>
            <a:pPr>
              <a:buNone/>
            </a:pPr>
            <a:r>
              <a:rPr lang="ru-RU" dirty="0" smtClean="0"/>
              <a:t>дорогу по «зебре» там, где нет светофора. А </a:t>
            </a:r>
          </a:p>
          <a:p>
            <a:pPr>
              <a:buNone/>
            </a:pPr>
            <a:r>
              <a:rPr lang="ru-RU" dirty="0" smtClean="0"/>
              <a:t>если тебе нужно перейти проезжую часть по </a:t>
            </a:r>
          </a:p>
          <a:p>
            <a:pPr>
              <a:buNone/>
            </a:pPr>
            <a:r>
              <a:rPr lang="ru-RU" dirty="0" smtClean="0"/>
              <a:t>регулируемому переходу, не спеши сходить </a:t>
            </a:r>
          </a:p>
          <a:p>
            <a:pPr>
              <a:buNone/>
            </a:pPr>
            <a:r>
              <a:rPr lang="ru-RU" dirty="0" smtClean="0"/>
              <a:t>с тротуара, едва на светофоре загорится </a:t>
            </a:r>
          </a:p>
          <a:p>
            <a:pPr>
              <a:buNone/>
            </a:pPr>
            <a:r>
              <a:rPr lang="ru-RU" dirty="0" smtClean="0"/>
              <a:t>зелёный сигнал. Сначала убедись, что все </a:t>
            </a:r>
          </a:p>
          <a:p>
            <a:pPr>
              <a:buNone/>
            </a:pPr>
            <a:r>
              <a:rPr lang="ru-RU" dirty="0" smtClean="0"/>
              <a:t>машины остановились и переход безопасен.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7" name="Picture 5" descr="E:\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464347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К тому же снежно – водяная каша и грязь, летящая </a:t>
            </a:r>
          </a:p>
          <a:p>
            <a:pPr>
              <a:buNone/>
            </a:pPr>
            <a:r>
              <a:rPr lang="ru-RU" dirty="0" smtClean="0"/>
              <a:t>из-под колёс впереди едущих автомобилей, создают </a:t>
            </a:r>
          </a:p>
          <a:p>
            <a:pPr>
              <a:buNone/>
            </a:pPr>
            <a:r>
              <a:rPr lang="ru-RU" dirty="0" smtClean="0"/>
              <a:t>дополнительные сложности водителям. Грязь налипает на </a:t>
            </a:r>
          </a:p>
          <a:p>
            <a:pPr>
              <a:buNone/>
            </a:pPr>
            <a:r>
              <a:rPr lang="ru-RU" dirty="0" smtClean="0"/>
              <a:t>лобовое стекло, мешая обзору, водитель может вовремя </a:t>
            </a:r>
          </a:p>
          <a:p>
            <a:pPr>
              <a:buNone/>
            </a:pPr>
            <a:r>
              <a:rPr lang="ru-RU" dirty="0" smtClean="0"/>
              <a:t>не увидеть пешехода и у него не останется времени, </a:t>
            </a:r>
          </a:p>
          <a:p>
            <a:pPr>
              <a:buNone/>
            </a:pPr>
            <a:r>
              <a:rPr lang="ru-RU" dirty="0" smtClean="0"/>
              <a:t>чтобы среагировать и затормозить. В плохую погоду важно </a:t>
            </a:r>
          </a:p>
          <a:p>
            <a:pPr>
              <a:buNone/>
            </a:pPr>
            <a:r>
              <a:rPr lang="ru-RU" dirty="0" smtClean="0"/>
              <a:t>неукоснительно соблюдать Правила Дорожного  Движения </a:t>
            </a:r>
          </a:p>
          <a:p>
            <a:pPr>
              <a:buNone/>
            </a:pPr>
            <a:r>
              <a:rPr lang="ru-RU" dirty="0" smtClean="0"/>
              <a:t>(ПДД), чтобы не создавать лишних сложностей тем, кто </a:t>
            </a:r>
          </a:p>
          <a:p>
            <a:pPr>
              <a:buNone/>
            </a:pPr>
            <a:r>
              <a:rPr lang="ru-RU" dirty="0" smtClean="0"/>
              <a:t>находится рядом.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Помни: безопасность на дорогах в равной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степени зависит от всех участников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дорожного движения!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098" name="Picture 2" descr="E:\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371477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80398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ГИБДД.</a:t>
            </a:r>
            <a:br>
              <a:rPr lang="ru-RU" u="sng" dirty="0" smtClean="0"/>
            </a:br>
            <a:r>
              <a:rPr lang="ru-RU" u="sng" dirty="0" smtClean="0"/>
              <a:t> </a:t>
            </a:r>
            <a:br>
              <a:rPr lang="ru-RU" u="sng" dirty="0" smtClean="0"/>
            </a:br>
            <a:r>
              <a:rPr lang="ru-RU" u="sng" dirty="0" smtClean="0"/>
              <a:t>Предостережение </a:t>
            </a:r>
            <a:br>
              <a:rPr lang="ru-RU" u="sng" dirty="0" smtClean="0"/>
            </a:br>
            <a:r>
              <a:rPr lang="ru-RU" u="sng" dirty="0" smtClean="0"/>
              <a:t>на зимние каникулы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7239000" cy="32410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(По материалам газеты «Волжская новь» </a:t>
            </a:r>
          </a:p>
          <a:p>
            <a:pPr algn="ctr">
              <a:buNone/>
            </a:pPr>
            <a:r>
              <a:rPr lang="ru-RU" dirty="0" smtClean="0"/>
              <a:t>№93 от 21 декабря 2016 года)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А.А. Кудряшова, инспектор по пропаганде </a:t>
            </a:r>
          </a:p>
          <a:p>
            <a:pPr algn="ctr">
              <a:buNone/>
            </a:pPr>
            <a:r>
              <a:rPr lang="ru-RU" dirty="0" smtClean="0"/>
              <a:t>БДД  ОГИБДД</a:t>
            </a:r>
          </a:p>
          <a:p>
            <a:pPr algn="ctr">
              <a:buNone/>
            </a:pPr>
            <a:r>
              <a:rPr lang="ru-RU" dirty="0" smtClean="0"/>
              <a:t> отдела МВД России по Волжскому району, майор полиции.</a:t>
            </a:r>
          </a:p>
          <a:p>
            <a:pPr algn="ctr"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ПРОФИЛАКТИЧЕСКОЕ МЕРОПРИЯТИЕ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…Основная категория пострадавших в автомобильных авариях детей – пешеходы.</a:t>
            </a:r>
          </a:p>
          <a:p>
            <a:pPr algn="just">
              <a:buNone/>
            </a:pPr>
            <a:r>
              <a:rPr lang="ru-RU" dirty="0" smtClean="0"/>
              <a:t>      В целях активизации работы по предупреждению детского дорожно-транспортного травматизма и обеспечению безопасности детей в период зимних школьных каникул с 20 ДЕКАБРЯ 2016 года  по 12 ЯНВАРЯ 2017 года проводится  региональное профилактическое мероприятие «ВНИМАНИЕ – ЗИМНИЕ КАНИКУЛЫ!».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УМЕНЬШЕНИЕ   РИСКОВ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 Госавтоинспекция ещё раз напоминает о необходимости применения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 на предметах одежды. </a:t>
            </a:r>
          </a:p>
          <a:p>
            <a:pPr algn="just">
              <a:buNone/>
            </a:pPr>
            <a:r>
              <a:rPr lang="ru-RU" dirty="0" smtClean="0"/>
              <a:t>    Для  чего они нужны?</a:t>
            </a:r>
          </a:p>
          <a:p>
            <a:pPr algn="just">
              <a:buNone/>
            </a:pPr>
            <a:r>
              <a:rPr lang="ru-RU" dirty="0" smtClean="0"/>
              <a:t>          Более 90% наездов на пешеходов с тяжёлыми последствиями совершается в тёмное время суток (вечером или ночью).</a:t>
            </a:r>
          </a:p>
          <a:p>
            <a:pPr algn="just">
              <a:buNone/>
            </a:pPr>
            <a:r>
              <a:rPr lang="ru-RU" dirty="0" smtClean="0"/>
              <a:t>         Улучшение видимости пешеходов становится одним из важнейших способов предотвращения дорожно-транспортных происшествий  с их участием.  На 70%  уменьшается риск гибели для пешеходов с применением </a:t>
            </a:r>
            <a:r>
              <a:rPr lang="ru-RU" dirty="0" err="1" smtClean="0"/>
              <a:t>световозвращающих</a:t>
            </a:r>
            <a:r>
              <a:rPr lang="ru-RU" dirty="0" smtClean="0"/>
              <a:t> элементов.  Их выполняют из специальных материалов, обладающих способностью возвращать луч света обратно к источнику.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200" dirty="0" smtClean="0"/>
              <a:t>Замечательный значок!</a:t>
            </a:r>
            <a:br>
              <a:rPr lang="ru-RU" sz="1200" dirty="0" smtClean="0"/>
            </a:br>
            <a:r>
              <a:rPr lang="ru-RU" sz="1200" dirty="0" smtClean="0"/>
              <a:t>Ночью он как светлячок!</a:t>
            </a:r>
            <a:br>
              <a:rPr lang="ru-RU" sz="1200" dirty="0" smtClean="0"/>
            </a:br>
            <a:r>
              <a:rPr lang="ru-RU" sz="1200" dirty="0" smtClean="0"/>
              <a:t>Если на дороге дети,</a:t>
            </a:r>
            <a:br>
              <a:rPr lang="ru-RU" sz="1200" dirty="0" smtClean="0"/>
            </a:br>
            <a:r>
              <a:rPr lang="ru-RU" sz="1200" dirty="0" smtClean="0"/>
              <a:t>Помогает нас </a:t>
            </a:r>
            <a:r>
              <a:rPr lang="ru-RU" sz="1200" smtClean="0"/>
              <a:t>заметить.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170" name="Picture 2" descr="C:\Documents and Settings\Администратор\Рабочий стол\свет э\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4965527" cy="4846638"/>
          </a:xfrm>
          <a:prstGeom prst="rect">
            <a:avLst/>
          </a:prstGeom>
          <a:noFill/>
        </p:spPr>
      </p:pic>
      <p:pic>
        <p:nvPicPr>
          <p:cNvPr id="7171" name="Picture 3" descr="C:\Documents and Settings\Администратор\Рабочий стол\свет э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8612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782</Words>
  <PresentationFormat>Экран (4:3)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Осторожно, межсезонье! (По материалам Всероссийской газеты  «Добрая дорога детства» №21 (375)  за ноябрь 2016 года) Материалы  кружка  по ПДД «Дорогою добра»  </vt:lpstr>
      <vt:lpstr>Слайд 2</vt:lpstr>
      <vt:lpstr>Слайд 3</vt:lpstr>
      <vt:lpstr>Слайд 4</vt:lpstr>
      <vt:lpstr>Слайд 5</vt:lpstr>
      <vt:lpstr>ГИБДД.   Предостережение  на зимние каникулы  </vt:lpstr>
      <vt:lpstr>ПРОФИЛАКТИЧЕСКОЕ МЕРОПРИЯТИЕ</vt:lpstr>
      <vt:lpstr>УМЕНЬШЕНИЕ   РИСКОВ</vt:lpstr>
      <vt:lpstr>Замечательный значок! Ночью он как светлячок! Если на дороге дети, Помогает нас заметить.</vt:lpstr>
      <vt:lpstr>Слайд 10</vt:lpstr>
      <vt:lpstr>Слайд 11</vt:lpstr>
      <vt:lpstr>Слайд 12</vt:lpstr>
      <vt:lpstr>Слайд 13</vt:lpstr>
      <vt:lpstr>ВСЕ  ДОЛЖНЫ  ЗНАТЬ:</vt:lpstr>
      <vt:lpstr>Слайд 15</vt:lpstr>
      <vt:lpstr>Спасибо  за внимание!  Желаем Вам безопасного и счастливого пути!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Осторожно, межсезонье! (По материалам Всероссийской газеты  «Добрая дорога детства» №21 (375)  за ноябрь 2016 года)  </dc:title>
  <cp:lastModifiedBy>школа</cp:lastModifiedBy>
  <cp:revision>22</cp:revision>
  <dcterms:modified xsi:type="dcterms:W3CDTF">2004-12-31T21:10:54Z</dcterms:modified>
</cp:coreProperties>
</file>