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7" r:id="rId21"/>
    <p:sldId id="278" r:id="rId22"/>
    <p:sldId id="27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534" autoAdjust="0"/>
  </p:normalViewPr>
  <p:slideViewPr>
    <p:cSldViewPr>
      <p:cViewPr varScale="1">
        <p:scale>
          <a:sx n="68" d="100"/>
          <a:sy n="68" d="100"/>
        </p:scale>
        <p:origin x="-576" y="-90"/>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BB8A0-19AF-4CF1-BA11-3DC0114A94ED}" type="datetimeFigureOut">
              <a:rPr lang="ru-RU" smtClean="0"/>
              <a:pPr/>
              <a:t>22.04.2019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8B700-FC5B-49DD-83F4-47B1177BFD3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22.04.2019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22.04.2019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22.04.2019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22.04.2019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22.04.2019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22.04.2019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22.04.2019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22.04.2019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22.04.2019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22.04.2019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22.04.2019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22.04.2019</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285776"/>
            <a:ext cx="7772400" cy="1785950"/>
          </a:xfrm>
        </p:spPr>
        <p:txBody>
          <a:bodyPr/>
          <a:lstStyle/>
          <a:p>
            <a:r>
              <a:rPr lang="ru-RU" dirty="0" smtClean="0"/>
              <a:t>О вреде курения</a:t>
            </a:r>
            <a:endParaRPr lang="ru-RU" dirty="0"/>
          </a:p>
        </p:txBody>
      </p:sp>
      <p:sp>
        <p:nvSpPr>
          <p:cNvPr id="3" name="Подзаголовок 2"/>
          <p:cNvSpPr>
            <a:spLocks noGrp="1"/>
          </p:cNvSpPr>
          <p:nvPr>
            <p:ph type="subTitle" idx="1"/>
          </p:nvPr>
        </p:nvSpPr>
        <p:spPr>
          <a:xfrm>
            <a:off x="722376" y="1428736"/>
            <a:ext cx="7772400" cy="1071570"/>
          </a:xfrm>
        </p:spPr>
        <p:txBody>
          <a:bodyPr>
            <a:normAutofit/>
          </a:bodyPr>
          <a:lstStyle/>
          <a:p>
            <a:r>
              <a:rPr lang="ru-RU" dirty="0" smtClean="0">
                <a:solidFill>
                  <a:schemeClr val="tx1"/>
                </a:solidFill>
              </a:rPr>
              <a:t>ГБОУ СОШ №1 «ОЦ» п.г.т. </a:t>
            </a:r>
            <a:r>
              <a:rPr lang="ru-RU" dirty="0" err="1" smtClean="0">
                <a:solidFill>
                  <a:schemeClr val="tx1"/>
                </a:solidFill>
              </a:rPr>
              <a:t>Стройкерамика</a:t>
            </a:r>
            <a:endParaRPr lang="ru-RU" dirty="0" smtClean="0">
              <a:solidFill>
                <a:schemeClr val="tx1"/>
              </a:solidFill>
            </a:endParaRPr>
          </a:p>
          <a:p>
            <a:r>
              <a:rPr lang="ru-RU" dirty="0" smtClean="0">
                <a:solidFill>
                  <a:schemeClr val="tx1"/>
                </a:solidFill>
              </a:rPr>
              <a:t>Кружок «ЗОЖ»</a:t>
            </a:r>
          </a:p>
          <a:p>
            <a:r>
              <a:rPr lang="ru-RU" dirty="0" smtClean="0">
                <a:solidFill>
                  <a:schemeClr val="tx1"/>
                </a:solidFill>
              </a:rPr>
              <a:t>2019год</a:t>
            </a:r>
          </a:p>
          <a:p>
            <a:endParaRPr lang="ru-RU" dirty="0"/>
          </a:p>
        </p:txBody>
      </p:sp>
      <p:pic>
        <p:nvPicPr>
          <p:cNvPr id="1026" name="Picture 2" descr="C:\Documents and Settings\ПК1\Рабочий стол\1.jpg"/>
          <p:cNvPicPr>
            <a:picLocks noChangeAspect="1" noChangeArrowheads="1"/>
          </p:cNvPicPr>
          <p:nvPr/>
        </p:nvPicPr>
        <p:blipFill>
          <a:blip r:embed="rId2"/>
          <a:srcRect/>
          <a:stretch>
            <a:fillRect/>
          </a:stretch>
        </p:blipFill>
        <p:spPr bwMode="auto">
          <a:xfrm>
            <a:off x="285720" y="2143116"/>
            <a:ext cx="7000892" cy="435771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pPr>
              <a:buNone/>
            </a:pPr>
            <a:r>
              <a:rPr lang="ru-RU" dirty="0" smtClean="0"/>
              <a:t>                   Случаи смерти молодых людей от поступления в организм больших доз никотина не столь уж редки. Особенно часто такие случаи бывают при выкуривании сигарет в компании «на спор».</a:t>
            </a:r>
          </a:p>
          <a:p>
            <a:pPr>
              <a:buNone/>
            </a:pPr>
            <a:r>
              <a:rPr lang="ru-RU" dirty="0" smtClean="0"/>
              <a:t>                    Самой грозной расплатой за курение оказывается рак.</a:t>
            </a:r>
          </a:p>
          <a:p>
            <a:pPr>
              <a:buNone/>
            </a:pPr>
            <a:r>
              <a:rPr lang="ru-RU" dirty="0" smtClean="0"/>
              <a:t>       Бросить курить под силу каждому. Для этого нужно четко обосновать для себя причину побудившую принять такое решение. Это может быть стремление сохранить здоровье. Начать лучше учиться, желание избавить окружающих от вредного воздействия дыма, наконец, стремление приобщиться к спорту.</a:t>
            </a:r>
          </a:p>
          <a:p>
            <a:pPr>
              <a:buNone/>
            </a:pPr>
            <a:r>
              <a:rPr lang="ru-RU" dirty="0" smtClean="0"/>
              <a:t>                   Бросить курить под силу каждому. Этому может помочь приобщение к спорту.</a:t>
            </a: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719"/>
          </a:xfrm>
        </p:spPr>
        <p:txBody>
          <a:bodyPr>
            <a:normAutofit fontScale="90000"/>
          </a:bodyPr>
          <a:lstStyle/>
          <a:p>
            <a:endParaRPr lang="ru-RU" dirty="0"/>
          </a:p>
        </p:txBody>
      </p:sp>
      <p:sp>
        <p:nvSpPr>
          <p:cNvPr id="3" name="Содержимое 2"/>
          <p:cNvSpPr>
            <a:spLocks noGrp="1"/>
          </p:cNvSpPr>
          <p:nvPr>
            <p:ph idx="1"/>
          </p:nvPr>
        </p:nvSpPr>
        <p:spPr>
          <a:xfrm>
            <a:off x="457200" y="214290"/>
            <a:ext cx="8229600" cy="5911873"/>
          </a:xfrm>
        </p:spPr>
        <p:txBody>
          <a:bodyPr>
            <a:noAutofit/>
          </a:bodyPr>
          <a:lstStyle/>
          <a:p>
            <a:pPr>
              <a:buNone/>
            </a:pPr>
            <a:r>
              <a:rPr lang="ru-RU" sz="1200" b="1" dirty="0" smtClean="0">
                <a:solidFill>
                  <a:srgbClr val="FF0000"/>
                </a:solidFill>
              </a:rPr>
              <a:t>О чувствах человека, оставившего дурную привычку курения, прекрасно сказал В. Маяковский в стихотворении «Я счастлив!»</a:t>
            </a:r>
          </a:p>
          <a:p>
            <a:pPr>
              <a:buNone/>
            </a:pPr>
            <a:r>
              <a:rPr lang="ru-RU" sz="1200" b="1" dirty="0" smtClean="0"/>
              <a:t>Я сегодня дышу как слон,</a:t>
            </a:r>
          </a:p>
          <a:p>
            <a:pPr>
              <a:buNone/>
            </a:pPr>
            <a:r>
              <a:rPr lang="ru-RU" sz="1200" b="1" dirty="0" smtClean="0"/>
              <a:t>походка      </a:t>
            </a:r>
          </a:p>
          <a:p>
            <a:pPr>
              <a:buNone/>
            </a:pPr>
            <a:r>
              <a:rPr lang="ru-RU" sz="1200" b="1" dirty="0" smtClean="0"/>
              <a:t>             моя</a:t>
            </a:r>
          </a:p>
          <a:p>
            <a:pPr>
              <a:buNone/>
            </a:pPr>
            <a:r>
              <a:rPr lang="ru-RU" sz="1200" b="1" dirty="0" smtClean="0"/>
              <a:t>                        легка,</a:t>
            </a:r>
          </a:p>
          <a:p>
            <a:pPr>
              <a:buNone/>
            </a:pPr>
            <a:r>
              <a:rPr lang="ru-RU" sz="1200" b="1" dirty="0" smtClean="0"/>
              <a:t>и ночь</a:t>
            </a:r>
          </a:p>
          <a:p>
            <a:pPr>
              <a:buNone/>
            </a:pPr>
            <a:r>
              <a:rPr lang="ru-RU" sz="1200" b="1" dirty="0" smtClean="0"/>
              <a:t>           пронеслась,</a:t>
            </a:r>
          </a:p>
          <a:p>
            <a:pPr>
              <a:buNone/>
            </a:pPr>
            <a:r>
              <a:rPr lang="ru-RU" sz="1200" b="1" dirty="0" smtClean="0"/>
              <a:t>как чудесный сон,</a:t>
            </a:r>
          </a:p>
          <a:p>
            <a:pPr>
              <a:buNone/>
            </a:pPr>
            <a:r>
              <a:rPr lang="ru-RU" sz="1200" b="1" dirty="0" smtClean="0"/>
              <a:t> без единого</a:t>
            </a:r>
          </a:p>
          <a:p>
            <a:pPr>
              <a:buNone/>
            </a:pPr>
            <a:r>
              <a:rPr lang="ru-RU" sz="1200" b="1" dirty="0" smtClean="0"/>
              <a:t>                     кашля и плевка…</a:t>
            </a:r>
          </a:p>
          <a:p>
            <a:pPr>
              <a:buNone/>
            </a:pPr>
            <a:r>
              <a:rPr lang="ru-RU" sz="1200" b="1" dirty="0" smtClean="0"/>
              <a:t>Я стал определенный</a:t>
            </a:r>
          </a:p>
          <a:p>
            <a:pPr>
              <a:buNone/>
            </a:pPr>
            <a:r>
              <a:rPr lang="ru-RU" sz="1200" b="1" dirty="0" smtClean="0"/>
              <a:t>                                    весельчак и остряк –</a:t>
            </a:r>
          </a:p>
          <a:p>
            <a:pPr>
              <a:buNone/>
            </a:pPr>
            <a:r>
              <a:rPr lang="ru-RU" sz="1200" b="1" dirty="0" smtClean="0"/>
              <a:t>ну, просто – душа общества.</a:t>
            </a:r>
          </a:p>
          <a:p>
            <a:pPr>
              <a:buNone/>
            </a:pPr>
            <a:r>
              <a:rPr lang="ru-RU" sz="1200" b="1" dirty="0" smtClean="0"/>
              <a:t>Я</a:t>
            </a:r>
          </a:p>
          <a:p>
            <a:pPr>
              <a:buNone/>
            </a:pPr>
            <a:r>
              <a:rPr lang="ru-RU" sz="1200" b="1" dirty="0" smtClean="0"/>
              <a:t>    порозовел</a:t>
            </a:r>
          </a:p>
          <a:p>
            <a:pPr>
              <a:buNone/>
            </a:pPr>
            <a:r>
              <a:rPr lang="ru-RU" sz="1200" b="1" dirty="0" smtClean="0"/>
              <a:t>                       и пополнел в лице,</a:t>
            </a:r>
          </a:p>
          <a:p>
            <a:pPr>
              <a:buNone/>
            </a:pPr>
            <a:r>
              <a:rPr lang="ru-RU" sz="1200" b="1" dirty="0" smtClean="0"/>
              <a:t>забыл</a:t>
            </a:r>
          </a:p>
          <a:p>
            <a:pPr>
              <a:buNone/>
            </a:pPr>
            <a:r>
              <a:rPr lang="ru-RU" sz="1200" b="1" dirty="0" smtClean="0"/>
              <a:t>          и гриппы</a:t>
            </a:r>
          </a:p>
          <a:p>
            <a:pPr>
              <a:buNone/>
            </a:pPr>
            <a:r>
              <a:rPr lang="ru-RU" sz="1200" b="1" dirty="0" smtClean="0"/>
              <a:t>                              и кровать.</a:t>
            </a:r>
          </a:p>
          <a:p>
            <a:pPr>
              <a:buNone/>
            </a:pPr>
            <a:r>
              <a:rPr lang="ru-RU" sz="1200" b="1" dirty="0" smtClean="0"/>
              <a:t>Граждане,</a:t>
            </a:r>
          </a:p>
          <a:p>
            <a:pPr>
              <a:buNone/>
            </a:pPr>
            <a:r>
              <a:rPr lang="ru-RU" sz="1200" b="1" dirty="0" smtClean="0"/>
              <a:t> вас интересует рецепт?</a:t>
            </a:r>
          </a:p>
          <a:p>
            <a:pPr>
              <a:buNone/>
            </a:pPr>
            <a:r>
              <a:rPr lang="ru-RU" sz="1200" b="1" dirty="0" smtClean="0"/>
              <a:t>Открыть?</a:t>
            </a:r>
          </a:p>
          <a:p>
            <a:pPr>
              <a:buNone/>
            </a:pPr>
            <a:r>
              <a:rPr lang="ru-RU" sz="1200" b="1" dirty="0" smtClean="0"/>
              <a:t>Или…не открывать?</a:t>
            </a:r>
          </a:p>
          <a:p>
            <a:pPr>
              <a:buNone/>
            </a:pPr>
            <a:r>
              <a:rPr lang="ru-RU" sz="1200" b="1" dirty="0" smtClean="0"/>
              <a:t>…сообщаю:  граждане – я   бросил курить.</a:t>
            </a:r>
          </a:p>
          <a:p>
            <a:pPr>
              <a:buNone/>
            </a:pPr>
            <a:endParaRPr lang="ru-RU"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pPr>
              <a:buNone/>
            </a:pPr>
            <a:r>
              <a:rPr lang="ru-RU" dirty="0" smtClean="0"/>
              <a:t>                    Ребята, как вы себе представляете легкие курильщика? Почему они черного цвета.</a:t>
            </a:r>
          </a:p>
          <a:p>
            <a:pPr>
              <a:buNone/>
            </a:pPr>
            <a:r>
              <a:rPr lang="ru-RU" dirty="0" smtClean="0"/>
              <a:t>                   Посмотрим на опыте.</a:t>
            </a:r>
          </a:p>
          <a:p>
            <a:pPr>
              <a:buNone/>
            </a:pPr>
            <a:r>
              <a:rPr lang="ru-RU" dirty="0" smtClean="0"/>
              <a:t>Если бы человек жил правильно, мог бы прожить до 120 </a:t>
            </a:r>
          </a:p>
          <a:p>
            <a:pPr>
              <a:buNone/>
            </a:pPr>
            <a:r>
              <a:rPr lang="ru-RU" dirty="0" smtClean="0"/>
              <a:t>лет. Предложите рецепты долголетия. (Слушаю мнение ребят).</a:t>
            </a:r>
          </a:p>
          <a:p>
            <a:pPr>
              <a:buNone/>
            </a:pPr>
            <a:r>
              <a:rPr lang="ru-RU" dirty="0" smtClean="0"/>
              <a:t>Итак, вы теперь знаете, как влияет никотин на организм человека. А</a:t>
            </a:r>
          </a:p>
          <a:p>
            <a:pPr>
              <a:buNone/>
            </a:pPr>
            <a:r>
              <a:rPr lang="ru-RU" dirty="0" smtClean="0"/>
              <a:t>умеете ли вы сказать «нет». Наверное, многие попадут в такое </a:t>
            </a:r>
          </a:p>
          <a:p>
            <a:pPr>
              <a:buNone/>
            </a:pPr>
            <a:r>
              <a:rPr lang="ru-RU" dirty="0" smtClean="0"/>
              <a:t>положение, когда кто-то будет уговаривать вас пробовать закурить.</a:t>
            </a:r>
          </a:p>
          <a:p>
            <a:pPr>
              <a:buNone/>
            </a:pPr>
            <a:endParaRPr lang="ru-RU" dirty="0" smtClean="0"/>
          </a:p>
          <a:p>
            <a:pPr>
              <a:buNone/>
            </a:pP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Documents and Settings\ПК1\Рабочий стол\1.jpg"/>
          <p:cNvPicPr>
            <a:picLocks noGrp="1" noChangeAspect="1" noChangeArrowheads="1"/>
          </p:cNvPicPr>
          <p:nvPr>
            <p:ph idx="1"/>
          </p:nvPr>
        </p:nvPicPr>
        <p:blipFill>
          <a:blip r:embed="rId2"/>
          <a:srcRect/>
          <a:stretch>
            <a:fillRect/>
          </a:stretch>
        </p:blipFill>
        <p:spPr bwMode="auto">
          <a:xfrm>
            <a:off x="357158" y="285728"/>
            <a:ext cx="8501121" cy="635798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Documents and Settings\ПК1\Рабочий стол\2.jpg"/>
          <p:cNvPicPr>
            <a:picLocks noGrp="1" noChangeAspect="1" noChangeArrowheads="1"/>
          </p:cNvPicPr>
          <p:nvPr>
            <p:ph idx="1"/>
          </p:nvPr>
        </p:nvPicPr>
        <p:blipFill>
          <a:blip r:embed="rId2"/>
          <a:srcRect/>
          <a:stretch>
            <a:fillRect/>
          </a:stretch>
        </p:blipFill>
        <p:spPr bwMode="auto">
          <a:xfrm>
            <a:off x="428596" y="285728"/>
            <a:ext cx="8358245" cy="628654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Documents and Settings\ПК1\Рабочий стол\3.jpg"/>
          <p:cNvPicPr>
            <a:picLocks noGrp="1" noChangeAspect="1" noChangeArrowheads="1"/>
          </p:cNvPicPr>
          <p:nvPr>
            <p:ph idx="1"/>
          </p:nvPr>
        </p:nvPicPr>
        <p:blipFill>
          <a:blip r:embed="rId2"/>
          <a:srcRect/>
          <a:stretch>
            <a:fillRect/>
          </a:stretch>
        </p:blipFill>
        <p:spPr bwMode="auto">
          <a:xfrm>
            <a:off x="357158" y="285728"/>
            <a:ext cx="8501121" cy="621510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Documents and Settings\ПК1\Рабочий стол\5.jpg"/>
          <p:cNvPicPr>
            <a:picLocks noGrp="1" noChangeAspect="1" noChangeArrowheads="1"/>
          </p:cNvPicPr>
          <p:nvPr>
            <p:ph idx="1"/>
          </p:nvPr>
        </p:nvPicPr>
        <p:blipFill>
          <a:blip r:embed="rId2"/>
          <a:srcRect/>
          <a:stretch>
            <a:fillRect/>
          </a:stretch>
        </p:blipFill>
        <p:spPr bwMode="auto">
          <a:xfrm>
            <a:off x="357158" y="214290"/>
            <a:ext cx="8572559" cy="64294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Documents and Settings\ПК1\Рабочий стол\6.jpg"/>
          <p:cNvPicPr>
            <a:picLocks noGrp="1" noChangeAspect="1" noChangeArrowheads="1"/>
          </p:cNvPicPr>
          <p:nvPr>
            <p:ph idx="1"/>
          </p:nvPr>
        </p:nvPicPr>
        <p:blipFill>
          <a:blip r:embed="rId2"/>
          <a:srcRect/>
          <a:stretch>
            <a:fillRect/>
          </a:stretch>
        </p:blipFill>
        <p:spPr bwMode="auto">
          <a:xfrm>
            <a:off x="357159" y="285728"/>
            <a:ext cx="8572560" cy="635798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Documents and Settings\ПК1\Рабочий стол\7.jpg"/>
          <p:cNvPicPr>
            <a:picLocks noGrp="1" noChangeAspect="1" noChangeArrowheads="1"/>
          </p:cNvPicPr>
          <p:nvPr>
            <p:ph idx="1"/>
          </p:nvPr>
        </p:nvPicPr>
        <p:blipFill>
          <a:blip r:embed="rId2"/>
          <a:srcRect/>
          <a:stretch>
            <a:fillRect/>
          </a:stretch>
        </p:blipFill>
        <p:spPr bwMode="auto">
          <a:xfrm>
            <a:off x="357158" y="285728"/>
            <a:ext cx="8501122" cy="628654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C:\Documents and Settings\ПК1\Рабочий стол\8.jpg"/>
          <p:cNvPicPr>
            <a:picLocks noGrp="1" noChangeAspect="1" noChangeArrowheads="1"/>
          </p:cNvPicPr>
          <p:nvPr>
            <p:ph idx="1"/>
          </p:nvPr>
        </p:nvPicPr>
        <p:blipFill>
          <a:blip r:embed="rId2"/>
          <a:srcRect/>
          <a:stretch>
            <a:fillRect/>
          </a:stretch>
        </p:blipFill>
        <p:spPr bwMode="auto">
          <a:xfrm>
            <a:off x="357158" y="214290"/>
            <a:ext cx="8429683" cy="664371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77500" lnSpcReduction="20000"/>
          </a:bodyPr>
          <a:lstStyle/>
          <a:p>
            <a:pPr>
              <a:buNone/>
            </a:pPr>
            <a:r>
              <a:rPr lang="ru-RU" dirty="0" smtClean="0"/>
              <a:t>            Сегодня поговорим об опасности курения для организма. Но сначала немного истории.</a:t>
            </a:r>
          </a:p>
          <a:p>
            <a:pPr>
              <a:buNone/>
            </a:pPr>
            <a:r>
              <a:rPr lang="ru-RU" dirty="0" smtClean="0"/>
              <a:t>Есть такая присказка: «Если бы молодость знала, </a:t>
            </a:r>
          </a:p>
          <a:p>
            <a:pPr>
              <a:buNone/>
            </a:pPr>
            <a:r>
              <a:rPr lang="ru-RU" dirty="0" smtClean="0"/>
              <a:t>если бы старость могла».  Начать – проще всего, а </a:t>
            </a:r>
          </a:p>
          <a:p>
            <a:pPr>
              <a:buNone/>
            </a:pPr>
            <a:r>
              <a:rPr lang="ru-RU" dirty="0" smtClean="0"/>
              <a:t>вот, привыкнув, бросить… Марк Твен на вопрос: </a:t>
            </a:r>
          </a:p>
          <a:p>
            <a:pPr>
              <a:buNone/>
            </a:pPr>
            <a:r>
              <a:rPr lang="ru-RU" dirty="0" smtClean="0"/>
              <a:t>«Трудно ли бросить курить?» отвечал: «Совсем не </a:t>
            </a:r>
          </a:p>
          <a:p>
            <a:pPr>
              <a:buNone/>
            </a:pPr>
            <a:r>
              <a:rPr lang="ru-RU" dirty="0" smtClean="0"/>
              <a:t>трудно, я раз сто бросал».</a:t>
            </a:r>
          </a:p>
          <a:p>
            <a:pPr>
              <a:buNone/>
            </a:pPr>
            <a:r>
              <a:rPr lang="ru-RU" dirty="0" smtClean="0"/>
              <a:t>            Великий Бальзак сказал «Табак приносит </a:t>
            </a:r>
          </a:p>
          <a:p>
            <a:pPr>
              <a:buNone/>
            </a:pPr>
            <a:r>
              <a:rPr lang="ru-RU" dirty="0" smtClean="0"/>
              <a:t>вред телу, разрушает разум, отупляет целые нации».</a:t>
            </a:r>
          </a:p>
          <a:p>
            <a:pPr>
              <a:buNone/>
            </a:pPr>
            <a:endParaRPr lang="ru-RU" dirty="0"/>
          </a:p>
        </p:txBody>
      </p:sp>
      <p:pic>
        <p:nvPicPr>
          <p:cNvPr id="4" name="Picture 2" descr="C:\Documents and Settings\ПК1\Рабочий стол\4.jpg"/>
          <p:cNvPicPr>
            <a:picLocks noGrp="1" noChangeAspect="1" noChangeArrowheads="1"/>
          </p:cNvPicPr>
          <p:nvPr>
            <p:ph idx="1"/>
          </p:nvPr>
        </p:nvPicPr>
        <p:blipFill>
          <a:blip r:embed="rId2"/>
          <a:srcRect/>
          <a:stretch>
            <a:fillRect/>
          </a:stretch>
        </p:blipFill>
        <p:spPr bwMode="auto">
          <a:xfrm>
            <a:off x="1500166" y="3429000"/>
            <a:ext cx="6858047" cy="314327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C:\Documents and Settings\ПК1\Рабочий стол\10.jpg"/>
          <p:cNvPicPr>
            <a:picLocks noGrp="1" noChangeAspect="1" noChangeArrowheads="1"/>
          </p:cNvPicPr>
          <p:nvPr>
            <p:ph idx="1"/>
          </p:nvPr>
        </p:nvPicPr>
        <p:blipFill>
          <a:blip r:embed="rId2"/>
          <a:srcRect/>
          <a:stretch>
            <a:fillRect/>
          </a:stretch>
        </p:blipFill>
        <p:spPr bwMode="auto">
          <a:xfrm>
            <a:off x="214282" y="357166"/>
            <a:ext cx="8715435" cy="628654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descr="C:\Documents and Settings\ПК1\Рабочий стол\11.jpg"/>
          <p:cNvPicPr>
            <a:picLocks noGrp="1" noChangeAspect="1" noChangeArrowheads="1"/>
          </p:cNvPicPr>
          <p:nvPr>
            <p:ph idx="1"/>
          </p:nvPr>
        </p:nvPicPr>
        <p:blipFill>
          <a:blip r:embed="rId2"/>
          <a:srcRect/>
          <a:stretch>
            <a:fillRect/>
          </a:stretch>
        </p:blipFill>
        <p:spPr bwMode="auto">
          <a:xfrm>
            <a:off x="285720" y="285728"/>
            <a:ext cx="8572559" cy="635798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Documents and Settings\ПК1\Рабочий стол\9.jpg"/>
          <p:cNvPicPr>
            <a:picLocks noGrp="1" noChangeAspect="1" noChangeArrowheads="1"/>
          </p:cNvPicPr>
          <p:nvPr>
            <p:ph idx="1"/>
          </p:nvPr>
        </p:nvPicPr>
        <p:blipFill>
          <a:blip r:embed="rId2"/>
          <a:srcRect/>
          <a:stretch>
            <a:fillRect/>
          </a:stretch>
        </p:blipFill>
        <p:spPr bwMode="auto">
          <a:xfrm>
            <a:off x="357158" y="214290"/>
            <a:ext cx="8501121" cy="650085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0034" y="642918"/>
            <a:ext cx="8183880" cy="5500726"/>
          </a:xfrm>
        </p:spPr>
        <p:txBody>
          <a:bodyPr>
            <a:normAutofit lnSpcReduction="10000"/>
          </a:bodyPr>
          <a:lstStyle/>
          <a:p>
            <a:pPr>
              <a:buNone/>
            </a:pPr>
            <a:r>
              <a:rPr lang="ru-RU" dirty="0" smtClean="0"/>
              <a:t>Привычка – это тоже ведь зараза,</a:t>
            </a:r>
          </a:p>
          <a:p>
            <a:pPr>
              <a:buNone/>
            </a:pPr>
            <a:r>
              <a:rPr lang="ru-RU" dirty="0" smtClean="0"/>
              <a:t>Привычка – тоже некая болезнь,</a:t>
            </a:r>
          </a:p>
          <a:p>
            <a:pPr>
              <a:buNone/>
            </a:pPr>
            <a:r>
              <a:rPr lang="ru-RU" dirty="0" smtClean="0"/>
              <a:t>Она болит и заживет не сразу,</a:t>
            </a:r>
          </a:p>
          <a:p>
            <a:pPr>
              <a:buNone/>
            </a:pPr>
            <a:r>
              <a:rPr lang="ru-RU" dirty="0" smtClean="0"/>
              <a:t>С ней очень трудно жить, поверь!</a:t>
            </a:r>
          </a:p>
          <a:p>
            <a:pPr>
              <a:buNone/>
            </a:pPr>
            <a:r>
              <a:rPr lang="ru-RU" dirty="0" smtClean="0"/>
              <a:t>Она растет микробом в теле,</a:t>
            </a:r>
          </a:p>
          <a:p>
            <a:pPr>
              <a:buNone/>
            </a:pPr>
            <a:r>
              <a:rPr lang="ru-RU" dirty="0" smtClean="0"/>
              <a:t>Она, как рана, у тебя в груди.</a:t>
            </a:r>
          </a:p>
          <a:p>
            <a:pPr>
              <a:buNone/>
            </a:pPr>
            <a:r>
              <a:rPr lang="ru-RU" dirty="0" smtClean="0"/>
              <a:t>Ее не видно, но на самом деле</a:t>
            </a:r>
          </a:p>
          <a:p>
            <a:pPr>
              <a:buNone/>
            </a:pPr>
            <a:r>
              <a:rPr lang="ru-RU" dirty="0" smtClean="0"/>
              <a:t>Она испепеляет и горит.</a:t>
            </a:r>
          </a:p>
          <a:p>
            <a:pPr>
              <a:buNone/>
            </a:pPr>
            <a:r>
              <a:rPr lang="ru-RU" dirty="0" smtClean="0"/>
              <a:t>Ей зародиться ничего не стоит,</a:t>
            </a:r>
          </a:p>
          <a:p>
            <a:pPr>
              <a:buNone/>
            </a:pPr>
            <a:r>
              <a:rPr lang="ru-RU" dirty="0" smtClean="0"/>
              <a:t>Но виноват ты только в этом сам.</a:t>
            </a:r>
          </a:p>
          <a:p>
            <a:pPr>
              <a:buNone/>
            </a:pPr>
            <a:r>
              <a:rPr lang="ru-RU" dirty="0" smtClean="0"/>
              <a:t>Она попросит, а потом заставит,</a:t>
            </a:r>
          </a:p>
          <a:p>
            <a:pPr>
              <a:buNone/>
            </a:pPr>
            <a:r>
              <a:rPr lang="ru-RU" dirty="0" smtClean="0"/>
              <a:t>Приказы отдавая по часам.</a:t>
            </a:r>
          </a:p>
          <a:p>
            <a:pPr>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54"/>
          </a:xfrm>
        </p:spPr>
        <p:txBody>
          <a:bodyPr>
            <a:normAutofit/>
          </a:bodyPr>
          <a:lstStyle/>
          <a:p>
            <a:pPr algn="ctr"/>
            <a:r>
              <a:rPr lang="ru-RU" dirty="0" smtClean="0"/>
              <a:t>Что дает </a:t>
            </a:r>
            <a:br>
              <a:rPr lang="ru-RU" dirty="0" smtClean="0"/>
            </a:br>
            <a:r>
              <a:rPr lang="ru-RU" dirty="0" smtClean="0"/>
              <a:t>человеку курение </a:t>
            </a:r>
            <a:endParaRPr lang="ru-RU" dirty="0"/>
          </a:p>
        </p:txBody>
      </p:sp>
      <p:sp>
        <p:nvSpPr>
          <p:cNvPr id="3" name="Содержимое 2"/>
          <p:cNvSpPr>
            <a:spLocks noGrp="1"/>
          </p:cNvSpPr>
          <p:nvPr>
            <p:ph idx="1"/>
          </p:nvPr>
        </p:nvSpPr>
        <p:spPr>
          <a:xfrm>
            <a:off x="457200" y="2643182"/>
            <a:ext cx="8229600" cy="3482981"/>
          </a:xfrm>
        </p:spPr>
        <p:txBody>
          <a:bodyPr>
            <a:normAutofit/>
          </a:bodyPr>
          <a:lstStyle/>
          <a:p>
            <a:pPr algn="ctr">
              <a:buNone/>
            </a:pPr>
            <a:r>
              <a:rPr lang="ru-RU" b="1" dirty="0" smtClean="0"/>
              <a:t>Позитив.</a:t>
            </a:r>
          </a:p>
          <a:p>
            <a:pPr marL="514350" indent="-514350">
              <a:buAutoNum type="arabicPeriod"/>
            </a:pPr>
            <a:r>
              <a:rPr lang="ru-RU" dirty="0" smtClean="0"/>
              <a:t>Элемент комфорта. 2. Кокетство(игра </a:t>
            </a:r>
          </a:p>
          <a:p>
            <a:pPr marL="514350" indent="-514350">
              <a:buNone/>
            </a:pPr>
            <a:r>
              <a:rPr lang="ru-RU" dirty="0" smtClean="0"/>
              <a:t>красивой зажигалкой, пачкой дорогих </a:t>
            </a:r>
          </a:p>
          <a:p>
            <a:pPr marL="514350" indent="-514350">
              <a:buNone/>
            </a:pPr>
            <a:r>
              <a:rPr lang="ru-RU" dirty="0" smtClean="0"/>
              <a:t>сигарет) 3. Похудение. 4. Снятие </a:t>
            </a:r>
          </a:p>
          <a:p>
            <a:pPr marL="514350" indent="-514350">
              <a:buNone/>
            </a:pPr>
            <a:r>
              <a:rPr lang="ru-RU" dirty="0" smtClean="0"/>
              <a:t>нервного напряжения. 5. Желание </a:t>
            </a:r>
          </a:p>
          <a:p>
            <a:pPr marL="514350" indent="-514350">
              <a:buNone/>
            </a:pPr>
            <a:r>
              <a:rPr lang="ru-RU" dirty="0" smtClean="0"/>
              <a:t>казаться взрослее.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endParaRPr lang="ru-RU" dirty="0"/>
          </a:p>
        </p:txBody>
      </p:sp>
      <p:sp>
        <p:nvSpPr>
          <p:cNvPr id="3" name="Содержимое 2"/>
          <p:cNvSpPr>
            <a:spLocks noGrp="1"/>
          </p:cNvSpPr>
          <p:nvPr>
            <p:ph idx="1"/>
          </p:nvPr>
        </p:nvSpPr>
        <p:spPr>
          <a:xfrm>
            <a:off x="457200" y="857232"/>
            <a:ext cx="8229600" cy="5268931"/>
          </a:xfrm>
        </p:spPr>
        <p:txBody>
          <a:bodyPr>
            <a:normAutofit fontScale="77500" lnSpcReduction="20000"/>
          </a:bodyPr>
          <a:lstStyle/>
          <a:p>
            <a:pPr marL="514350" indent="-514350" algn="ctr">
              <a:buNone/>
            </a:pPr>
            <a:r>
              <a:rPr lang="ru-RU" sz="3600" b="1" dirty="0" smtClean="0"/>
              <a:t>Негатив.</a:t>
            </a:r>
            <a:r>
              <a:rPr lang="ru-RU" dirty="0" smtClean="0"/>
              <a:t> </a:t>
            </a:r>
          </a:p>
          <a:p>
            <a:pPr marL="514350" indent="-514350">
              <a:buAutoNum type="arabicPeriod"/>
            </a:pPr>
            <a:r>
              <a:rPr lang="ru-RU" dirty="0" smtClean="0"/>
              <a:t>Старит кожу. 2. Желтеют зубы. 3. Плохой </a:t>
            </a:r>
          </a:p>
          <a:p>
            <a:pPr marL="514350" indent="-514350">
              <a:buNone/>
            </a:pPr>
            <a:r>
              <a:rPr lang="ru-RU" dirty="0" smtClean="0"/>
              <a:t>запах изо рта. 4. Голос становится хриплым, </a:t>
            </a:r>
          </a:p>
          <a:p>
            <a:pPr marL="514350" indent="-514350">
              <a:buNone/>
            </a:pPr>
            <a:r>
              <a:rPr lang="ru-RU" dirty="0" smtClean="0"/>
              <a:t>прокуренным. 5. Нервные срывы. </a:t>
            </a:r>
          </a:p>
          <a:p>
            <a:pPr>
              <a:buNone/>
            </a:pPr>
            <a:r>
              <a:rPr lang="ru-RU" dirty="0" smtClean="0"/>
              <a:t>6. Психологическая неуравновешенность.</a:t>
            </a:r>
          </a:p>
          <a:p>
            <a:pPr>
              <a:buNone/>
            </a:pPr>
            <a:r>
              <a:rPr lang="ru-RU" dirty="0" smtClean="0"/>
              <a:t>7. Склонность к простудным заболеваниям. 8. Пальцы </a:t>
            </a:r>
          </a:p>
          <a:p>
            <a:pPr>
              <a:buNone/>
            </a:pPr>
            <a:r>
              <a:rPr lang="ru-RU" dirty="0" smtClean="0"/>
              <a:t>рук, ногти желтеют. 9. Замедляется рост. 10. Страдают </a:t>
            </a:r>
          </a:p>
          <a:p>
            <a:pPr>
              <a:buNone/>
            </a:pPr>
            <a:r>
              <a:rPr lang="ru-RU" dirty="0" smtClean="0"/>
              <a:t>дети курильщиков. 11. Повышенная заболеваемость </a:t>
            </a:r>
          </a:p>
          <a:p>
            <a:pPr>
              <a:buNone/>
            </a:pPr>
            <a:r>
              <a:rPr lang="ru-RU" dirty="0" smtClean="0"/>
              <a:t>бронхитом, пневмонией. 12. Рак легких, горла, губ. 13. </a:t>
            </a:r>
          </a:p>
          <a:p>
            <a:pPr>
              <a:buNone/>
            </a:pPr>
            <a:r>
              <a:rPr lang="ru-RU" dirty="0" smtClean="0"/>
              <a:t>Лишняя трата денег. </a:t>
            </a:r>
          </a:p>
          <a:p>
            <a:pPr algn="ctr">
              <a:buNone/>
            </a:pPr>
            <a:r>
              <a:rPr lang="ru-RU" dirty="0" smtClean="0">
                <a:solidFill>
                  <a:srgbClr val="FF0000"/>
                </a:solidFill>
              </a:rPr>
              <a:t>Давайте вместе сделаем выводы. </a:t>
            </a:r>
          </a:p>
          <a:p>
            <a:pPr algn="ctr">
              <a:buNone/>
            </a:pPr>
            <a:r>
              <a:rPr lang="ru-RU" dirty="0" smtClean="0">
                <a:solidFill>
                  <a:srgbClr val="FF0000"/>
                </a:solidFill>
              </a:rPr>
              <a:t>Чего же все-таки больше в курении пользы </a:t>
            </a:r>
          </a:p>
          <a:p>
            <a:pPr algn="ctr">
              <a:buNone/>
            </a:pPr>
            <a:r>
              <a:rPr lang="ru-RU" dirty="0" smtClean="0">
                <a:solidFill>
                  <a:srgbClr val="FF0000"/>
                </a:solidFill>
              </a:rPr>
              <a:t>или вреда. </a:t>
            </a:r>
            <a:endParaRPr lang="ru-RU"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183880" cy="5327540"/>
          </a:xfrm>
        </p:spPr>
        <p:txBody>
          <a:bodyPr>
            <a:normAutofit fontScale="92500" lnSpcReduction="20000"/>
          </a:bodyPr>
          <a:lstStyle/>
          <a:p>
            <a:pPr>
              <a:buNone/>
            </a:pPr>
            <a:r>
              <a:rPr lang="ru-RU" dirty="0" smtClean="0"/>
              <a:t>                В табачном дыме содержится много ядовитых вредных веществ: синильная кислота, сероводород, никотин, аммиак, оксид углерода, радиоактивный изотоп калия, мышьяк.</a:t>
            </a:r>
          </a:p>
          <a:p>
            <a:pPr>
              <a:buNone/>
            </a:pPr>
            <a:r>
              <a:rPr lang="ru-RU" dirty="0" smtClean="0"/>
              <a:t>                Некоторые курильщики полагают, что сигаретные фильтры, освобождая дым от содержащихся в нем частиц, делают его безвредным. К сожалению, это не так.</a:t>
            </a:r>
          </a:p>
          <a:p>
            <a:pPr>
              <a:buNone/>
            </a:pPr>
            <a:r>
              <a:rPr lang="ru-RU" dirty="0" smtClean="0"/>
              <a:t>                  Никотин способствует нарушению зубной эмали и отложению на поверхности зубов табачного дегтя, вследствие чего она приобретает желтоватый цвет, а полость рта начинает издавать специфический запах.</a:t>
            </a:r>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77500" lnSpcReduction="20000"/>
          </a:bodyPr>
          <a:lstStyle/>
          <a:p>
            <a:pPr>
              <a:buNone/>
            </a:pPr>
            <a:r>
              <a:rPr lang="ru-RU" dirty="0" smtClean="0"/>
              <a:t>                 Температура дыма оказывает влияние на слизистые оболочки рта и носоглотки. Капилляры их расширяются, слизистая оболочка воспаляется. Тепло табачного дыма и находящиеся в нем химические вещества раздражают слюнные железы. Ядовитые вещества дыма, переходя в слюну, действуют на слизистую оболочку желудка, что не остается бесследным.</a:t>
            </a:r>
          </a:p>
          <a:p>
            <a:pPr>
              <a:buNone/>
            </a:pPr>
            <a:r>
              <a:rPr lang="ru-RU" dirty="0" smtClean="0"/>
              <a:t>                Потери аппетита, боли в области желудка, чередование запора и поноса, хронические гастриты и, наконец, язвы желудка – вот расстройства, которые встречаются у курящих во много раз чаще, чем у некурящих.</a:t>
            </a:r>
          </a:p>
          <a:p>
            <a:pPr>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pPr>
              <a:buNone/>
            </a:pPr>
            <a:r>
              <a:rPr lang="ru-RU" dirty="0" smtClean="0"/>
              <a:t>                 Постоянное курение, как правило, сопровождается бронхитом, который проявляется кашлем после пробуждения и отхаркиванием сероватой, грязно-коричневой мокроты. Хроническое раздражение слизистой оболочки голосовых связок сказывается на тембре голоса. Он теряет звучность и чистоту.</a:t>
            </a:r>
          </a:p>
          <a:p>
            <a:pPr>
              <a:buNone/>
            </a:pPr>
            <a:r>
              <a:rPr lang="ru-RU" dirty="0" smtClean="0"/>
              <a:t>               В результате поступления дыма в кровь, кровь обогащается угарным газом вместо кислорода. В результате снижается гемоглобин.</a:t>
            </a:r>
          </a:p>
          <a:p>
            <a:pPr>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55000" lnSpcReduction="20000"/>
          </a:bodyPr>
          <a:lstStyle/>
          <a:p>
            <a:pPr>
              <a:buNone/>
            </a:pPr>
            <a:r>
              <a:rPr lang="ru-RU" dirty="0" smtClean="0"/>
              <a:t>                       Высокая доза синильной кислоты в дыме возбуждает центральную нервную систему, может наступить ее паралич, прекращение дыхания, а затем остановка сердца.</a:t>
            </a:r>
          </a:p>
          <a:p>
            <a:pPr>
              <a:buNone/>
            </a:pPr>
            <a:r>
              <a:rPr lang="ru-RU" dirty="0" smtClean="0"/>
              <a:t>                         У курящего человека снижается сопротивляемость легких к различным инфекционным заболеваниям., в частности , к туберкулезу.</a:t>
            </a:r>
          </a:p>
          <a:p>
            <a:pPr>
              <a:buNone/>
            </a:pPr>
            <a:r>
              <a:rPr lang="ru-RU" dirty="0" smtClean="0"/>
              <a:t>       Как видим, курение сопровождается весьма неприятными ощущениями.</a:t>
            </a:r>
          </a:p>
          <a:p>
            <a:pPr>
              <a:buNone/>
            </a:pPr>
            <a:r>
              <a:rPr lang="ru-RU" dirty="0" smtClean="0"/>
              <a:t>                         «Привычка – вторая натура» - именно этим можно объяснить курение многих людей, которые и рады бы бросить это никчемное занятие, да не могут изменить своей вредной привычке.</a:t>
            </a:r>
          </a:p>
          <a:p>
            <a:pPr>
              <a:buNone/>
            </a:pPr>
            <a:r>
              <a:rPr lang="ru-RU" dirty="0" smtClean="0"/>
              <a:t>                         Если причиной начала курения у мальчиков является стремление подражать взрослым, то у девушек начало курения часто связано с кокетством, желанием нравиться юношам.</a:t>
            </a:r>
          </a:p>
          <a:p>
            <a:pPr>
              <a:buNone/>
            </a:pPr>
            <a:r>
              <a:rPr lang="ru-RU" dirty="0" smtClean="0"/>
              <a:t>                        Подсчитано, что смертельная доза никотина для человека составляет 50-70мг для подростка. Но растущий организм примерно в 2 раза чувствительнее к никотину, чем взрослый. Значит, смерть может наступить, если подросток за один раз выкурит полпачки сигарет.</a:t>
            </a:r>
          </a:p>
          <a:p>
            <a:pPr>
              <a:buNone/>
            </a:pPr>
            <a:endParaRPr lang="ru-RU" dirty="0" smtClean="0"/>
          </a:p>
          <a:p>
            <a:pPr>
              <a:buNone/>
            </a:pP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47</TotalTime>
  <Words>581</Words>
  <PresentationFormat>Экран (4:3)</PresentationFormat>
  <Paragraphs>92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Аспект</vt:lpstr>
      <vt:lpstr>О вреде курения</vt:lpstr>
      <vt:lpstr>Слайд 2</vt:lpstr>
      <vt:lpstr>Слайд 3</vt:lpstr>
      <vt:lpstr>Что дает  человеку курение </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вреде курения</dc:title>
  <cp:lastModifiedBy>ПК1</cp:lastModifiedBy>
  <cp:revision>7</cp:revision>
  <dcterms:modified xsi:type="dcterms:W3CDTF">2019-04-22T08:13:21Z</dcterms:modified>
</cp:coreProperties>
</file>