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6" r:id="rId2"/>
    <p:sldId id="276" r:id="rId3"/>
    <p:sldId id="257" r:id="rId4"/>
    <p:sldId id="275" r:id="rId5"/>
    <p:sldId id="284" r:id="rId6"/>
    <p:sldId id="268" r:id="rId7"/>
    <p:sldId id="269" r:id="rId8"/>
    <p:sldId id="282" r:id="rId9"/>
    <p:sldId id="271" r:id="rId10"/>
    <p:sldId id="280" r:id="rId11"/>
    <p:sldId id="272" r:id="rId12"/>
    <p:sldId id="274" r:id="rId13"/>
    <p:sldId id="279" r:id="rId14"/>
    <p:sldId id="285" r:id="rId15"/>
    <p:sldId id="286" r:id="rId16"/>
    <p:sldId id="287" r:id="rId17"/>
    <p:sldId id="264" r:id="rId18"/>
    <p:sldId id="278" r:id="rId19"/>
    <p:sldId id="265" r:id="rId20"/>
    <p:sldId id="277" r:id="rId21"/>
    <p:sldId id="266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5AB788-F13E-4570-A9E7-8E8DFF8F041D}" type="datetimeFigureOut">
              <a:rPr lang="ru-RU" smtClean="0"/>
              <a:pPr/>
              <a:t>04.04.2019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E242FC-3109-46BE-AF01-9BA9EDB74DD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551728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E242FC-3109-46BE-AF01-9BA9EDB74DD3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17C97C-685E-4BD5-8390-52A759BA3D3A}" type="datetime1">
              <a:rPr lang="ru-RU" smtClean="0"/>
              <a:pPr/>
              <a:t>04.04.2019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55A2EC-5D82-4A22-AD89-F06891B799BD}" type="datetime1">
              <a:rPr lang="ru-RU" smtClean="0"/>
              <a:pPr/>
              <a:t>04.04.2019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4EF7FF-91BC-4855-BC6F-C06E36AA710F}" type="datetime1">
              <a:rPr lang="ru-RU" smtClean="0"/>
              <a:pPr/>
              <a:t>04.04.2019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23A185-C218-423B-974F-C6BCC20519E9}" type="datetime1">
              <a:rPr lang="ru-RU" smtClean="0"/>
              <a:pPr/>
              <a:t>04.04.2019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57384B-A056-45A8-A6EE-62D5D5125B8D}" type="datetime1">
              <a:rPr lang="ru-RU" smtClean="0"/>
              <a:pPr/>
              <a:t>04.04.2019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DDDE17-5E26-4EEA-89D8-A813BB8DD6D6}" type="datetime1">
              <a:rPr lang="ru-RU" smtClean="0"/>
              <a:pPr/>
              <a:t>04.04.2019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332F59-4B75-41EA-AE40-FE3BA9B80548}" type="datetime1">
              <a:rPr lang="ru-RU" smtClean="0"/>
              <a:pPr/>
              <a:t>04.04.2019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2BCF39-00A4-4B9E-827C-666E0AC5B8F6}" type="datetime1">
              <a:rPr lang="ru-RU" smtClean="0"/>
              <a:pPr/>
              <a:t>04.04.2019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2939BF-1C42-4BC2-B275-25EC5DA3BA61}" type="datetime1">
              <a:rPr lang="ru-RU" smtClean="0"/>
              <a:pPr/>
              <a:t>04.04.2019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CAD4BD-F6A5-4E32-8BA4-D34FEBCC5AA4}" type="datetime1">
              <a:rPr lang="ru-RU" smtClean="0"/>
              <a:pPr/>
              <a:t>04.04.2019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27DCEF-915E-4971-A5E4-76D6A756437D}" type="datetime1">
              <a:rPr lang="ru-RU" smtClean="0"/>
              <a:pPr/>
              <a:t>04.04.2019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3B0DE27-D5B3-4744-9DE6-BDC7EE0966CB}" type="datetime1">
              <a:rPr lang="ru-RU" smtClean="0"/>
              <a:pPr/>
              <a:t>04.04.2019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428604"/>
            <a:ext cx="7850152" cy="442915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5400" dirty="0" smtClean="0"/>
              <a:t>1</a:t>
            </a:r>
            <a:r>
              <a:rPr lang="ru-RU" sz="4800" dirty="0" smtClean="0"/>
              <a:t> декабря – Всемирный День борьбы со СПИДом</a:t>
            </a:r>
            <a:br>
              <a:rPr lang="ru-RU" sz="4800" dirty="0" smtClean="0"/>
            </a:b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072074"/>
            <a:ext cx="6400800" cy="1000132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dirty="0" smtClean="0"/>
              <a:t>ГБОУ  СОШ №1 «ОЦ» п.г.т. </a:t>
            </a:r>
            <a:r>
              <a:rPr lang="ru-RU" dirty="0" err="1" smtClean="0"/>
              <a:t>Стройкерамика</a:t>
            </a:r>
            <a:endParaRPr lang="ru-RU" dirty="0" smtClean="0"/>
          </a:p>
          <a:p>
            <a:pPr algn="ctr"/>
            <a:r>
              <a:rPr lang="ru-RU" dirty="0" smtClean="0"/>
              <a:t>2019 </a:t>
            </a:r>
            <a:r>
              <a:rPr lang="ru-RU" dirty="0" smtClean="0"/>
              <a:t>год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10</a:t>
            </a:fld>
            <a:endParaRPr lang="ru-RU"/>
          </a:p>
        </p:txBody>
      </p:sp>
      <p:pic>
        <p:nvPicPr>
          <p:cNvPr id="10242" name="Picture 2" descr="C:\Documents and Settings\Администратор\Рабочий стол\Кружки\Новая папка\kazhdyj_vtoroj_gost_universiady__kandidat_na_bolnichnuju_kojku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642918"/>
            <a:ext cx="7858180" cy="52864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Красная ленточка</a:t>
            </a:r>
            <a:r>
              <a:rPr lang="ru-RU" dirty="0" smtClean="0"/>
              <a:t> – символ борьбы с наркоманией и </a:t>
            </a:r>
            <a:r>
              <a:rPr lang="ru-RU" dirty="0" err="1" smtClean="0"/>
              <a:t>СПИДом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ru-RU" dirty="0" smtClean="0"/>
              <a:t>       </a:t>
            </a:r>
          </a:p>
          <a:p>
            <a:pPr>
              <a:buNone/>
            </a:pPr>
            <a:r>
              <a:rPr lang="ru-RU" dirty="0" smtClean="0"/>
              <a:t>       Сегодня большинству населения известен такой символ, как </a:t>
            </a:r>
            <a:r>
              <a:rPr lang="ru-RU" dirty="0" smtClean="0">
                <a:solidFill>
                  <a:srgbClr val="FF0000"/>
                </a:solidFill>
              </a:rPr>
              <a:t>красная ленточка</a:t>
            </a:r>
            <a:r>
              <a:rPr lang="ru-RU" dirty="0" smtClean="0"/>
              <a:t>. В день борьбы со </a:t>
            </a:r>
            <a:r>
              <a:rPr lang="ru-RU" dirty="0" err="1" smtClean="0"/>
              <a:t>СПИДом</a:t>
            </a:r>
            <a:r>
              <a:rPr lang="ru-RU" dirty="0" smtClean="0"/>
              <a:t>,    1 декабря, миллионы людей крепят ее на одежду в знак того, что </a:t>
            </a:r>
            <a:r>
              <a:rPr lang="ru-RU" dirty="0" smtClean="0">
                <a:solidFill>
                  <a:srgbClr val="FF0000"/>
                </a:solidFill>
              </a:rPr>
              <a:t>понимают, насколько страшными могут быть последствия этого заболевания.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12</a:t>
            </a:fld>
            <a:endParaRPr lang="ru-RU"/>
          </a:p>
        </p:txBody>
      </p:sp>
      <p:pic>
        <p:nvPicPr>
          <p:cNvPr id="6146" name="Picture 2" descr="C:\Documents and Settings\Администратор\Рабочий стол\Кружки\Новая папка\46563683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42910" y="500042"/>
            <a:ext cx="7786742" cy="542928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13</a:t>
            </a:fld>
            <a:endParaRPr lang="ru-RU"/>
          </a:p>
        </p:txBody>
      </p:sp>
      <p:pic>
        <p:nvPicPr>
          <p:cNvPr id="8194" name="Picture 2" descr="C:\Documents and Settings\Администратор\Рабочий стол\Кружки\Новая папка\img24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71472" y="714356"/>
            <a:ext cx="7929618" cy="547054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286388"/>
            <a:ext cx="8183880" cy="748652"/>
          </a:xfrm>
        </p:spPr>
        <p:txBody>
          <a:bodyPr/>
          <a:lstStyle/>
          <a:p>
            <a:pPr algn="ctr"/>
            <a:r>
              <a:rPr lang="ru-RU" dirty="0" smtClean="0"/>
              <a:t>БОЛЕЗНЕННОЕ ВЛЕЧЕНИЕ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684598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ru-RU" sz="2400" dirty="0" smtClean="0"/>
              <a:t>   </a:t>
            </a:r>
          </a:p>
          <a:p>
            <a:pPr>
              <a:buNone/>
            </a:pPr>
            <a:endParaRPr lang="ru-RU" sz="2400" dirty="0" smtClean="0"/>
          </a:p>
          <a:p>
            <a:pPr algn="just">
              <a:buNone/>
            </a:pPr>
            <a:r>
              <a:rPr lang="ru-RU" sz="2400" dirty="0" smtClean="0"/>
              <a:t>      </a:t>
            </a:r>
            <a:r>
              <a:rPr lang="ru-RU" sz="6200" dirty="0" smtClean="0"/>
              <a:t> В группу риска заболевших ВИЧ-инфекцией и </a:t>
            </a:r>
            <a:r>
              <a:rPr lang="ru-RU" sz="6200" dirty="0" err="1" smtClean="0"/>
              <a:t>СПИДом</a:t>
            </a:r>
            <a:r>
              <a:rPr lang="ru-RU" sz="6200" dirty="0" smtClean="0"/>
              <a:t> </a:t>
            </a:r>
          </a:p>
          <a:p>
            <a:pPr algn="just">
              <a:buNone/>
            </a:pPr>
            <a:r>
              <a:rPr lang="ru-RU" sz="6200" dirty="0" smtClean="0"/>
              <a:t>входят люди с </a:t>
            </a:r>
            <a:r>
              <a:rPr lang="ru-RU" sz="6200" u="sng" dirty="0" smtClean="0"/>
              <a:t>наркотической зависимостью</a:t>
            </a:r>
            <a:r>
              <a:rPr lang="ru-RU" sz="6200" dirty="0" smtClean="0"/>
              <a:t>.</a:t>
            </a:r>
          </a:p>
          <a:p>
            <a:pPr algn="just">
              <a:buNone/>
            </a:pPr>
            <a:endParaRPr lang="ru-RU" sz="6200" dirty="0" smtClean="0"/>
          </a:p>
          <a:p>
            <a:pPr algn="just">
              <a:buNone/>
            </a:pPr>
            <a:r>
              <a:rPr lang="ru-RU" sz="6200" dirty="0" smtClean="0"/>
              <a:t>      В настоящее время наркомания является острой </a:t>
            </a:r>
          </a:p>
          <a:p>
            <a:pPr algn="just">
              <a:buNone/>
            </a:pPr>
            <a:r>
              <a:rPr lang="ru-RU" sz="6200" dirty="0" smtClean="0"/>
              <a:t>проблемой для большинства стран мира.  Что же такое </a:t>
            </a:r>
          </a:p>
          <a:p>
            <a:pPr algn="just">
              <a:buNone/>
            </a:pPr>
            <a:r>
              <a:rPr lang="ru-RU" sz="6200" dirty="0" smtClean="0"/>
              <a:t>наркомания? </a:t>
            </a:r>
            <a:r>
              <a:rPr lang="en-US" sz="6200" dirty="0" err="1" smtClean="0"/>
              <a:t>Narke</a:t>
            </a:r>
            <a:r>
              <a:rPr lang="ru-RU" sz="6200" dirty="0" smtClean="0"/>
              <a:t> на древнегреческом означает «ступор» </a:t>
            </a:r>
          </a:p>
          <a:p>
            <a:pPr algn="just">
              <a:buFontTx/>
              <a:buChar char="-"/>
            </a:pPr>
            <a:r>
              <a:rPr lang="ru-RU" sz="6200" dirty="0" smtClean="0"/>
              <a:t>неподвижность, беспамятство, помрачение сознания.</a:t>
            </a:r>
          </a:p>
          <a:p>
            <a:pPr algn="just">
              <a:buFontTx/>
              <a:buChar char="-"/>
            </a:pPr>
            <a:endParaRPr lang="ru-RU" sz="6200" dirty="0" smtClean="0"/>
          </a:p>
          <a:p>
            <a:pPr algn="just">
              <a:buNone/>
            </a:pPr>
            <a:r>
              <a:rPr lang="ru-RU" sz="6200" dirty="0" smtClean="0"/>
              <a:t>           Наркомания – это </a:t>
            </a:r>
            <a:r>
              <a:rPr lang="ru-RU" sz="6200" b="1" dirty="0" smtClean="0"/>
              <a:t>болезненное влечение</a:t>
            </a:r>
            <a:r>
              <a:rPr lang="ru-RU" sz="6200" dirty="0" smtClean="0"/>
              <a:t> к </a:t>
            </a:r>
          </a:p>
          <a:p>
            <a:pPr algn="just">
              <a:buNone/>
            </a:pPr>
            <a:r>
              <a:rPr lang="ru-RU" sz="6200" dirty="0" smtClean="0"/>
              <a:t>употреблению некоторых лекарств, веществ, </a:t>
            </a:r>
          </a:p>
          <a:p>
            <a:pPr algn="just">
              <a:buNone/>
            </a:pPr>
            <a:r>
              <a:rPr lang="ru-RU" sz="6200" dirty="0" smtClean="0"/>
              <a:t>парализующих центральную нервную систему. </a:t>
            </a:r>
          </a:p>
          <a:p>
            <a:pPr algn="just">
              <a:buNone/>
            </a:pPr>
            <a:endParaRPr lang="ru-RU" sz="6200" dirty="0" smtClean="0"/>
          </a:p>
          <a:p>
            <a:pPr>
              <a:buNone/>
            </a:pPr>
            <a:endParaRPr lang="ru-RU" sz="6200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</a:t>
            </a:r>
            <a:r>
              <a:rPr lang="ru-RU" sz="4200" dirty="0" smtClean="0"/>
              <a:t> </a:t>
            </a:r>
            <a:r>
              <a:rPr lang="ru-RU" sz="6200" dirty="0" smtClean="0"/>
              <a:t> В чём вред наркомании? Чем же она страшна?</a:t>
            </a:r>
          </a:p>
          <a:p>
            <a:pPr>
              <a:buNone/>
            </a:pPr>
            <a:r>
              <a:rPr lang="ru-RU" sz="4200" dirty="0" smtClean="0"/>
              <a:t> </a:t>
            </a:r>
            <a:endParaRPr lang="ru-RU" sz="4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357826"/>
            <a:ext cx="8183880" cy="677214"/>
          </a:xfrm>
        </p:spPr>
        <p:txBody>
          <a:bodyPr/>
          <a:lstStyle/>
          <a:p>
            <a:pPr algn="ctr"/>
            <a:r>
              <a:rPr lang="ru-RU" dirty="0" smtClean="0"/>
              <a:t>Вред наркомании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113226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ru-RU" dirty="0" smtClean="0"/>
              <a:t>     </a:t>
            </a:r>
          </a:p>
          <a:p>
            <a:pPr algn="just">
              <a:buNone/>
            </a:pPr>
            <a:r>
              <a:rPr lang="ru-RU" dirty="0" smtClean="0"/>
              <a:t>     Во-первых, если больной не будет лечиться и </a:t>
            </a:r>
          </a:p>
          <a:p>
            <a:pPr algn="just">
              <a:buNone/>
            </a:pPr>
            <a:r>
              <a:rPr lang="ru-RU" dirty="0" smtClean="0"/>
              <a:t>впоследствии не изменит свой образ жизни, то его </a:t>
            </a:r>
          </a:p>
          <a:p>
            <a:pPr algn="just">
              <a:buNone/>
            </a:pPr>
            <a:r>
              <a:rPr lang="ru-RU" b="1" dirty="0" smtClean="0"/>
              <a:t>организм быстро начнёт разрушаться</a:t>
            </a:r>
            <a:r>
              <a:rPr lang="ru-RU" dirty="0" smtClean="0"/>
              <a:t>. </a:t>
            </a:r>
          </a:p>
          <a:p>
            <a:pPr algn="just">
              <a:buNone/>
            </a:pPr>
            <a:r>
              <a:rPr lang="ru-RU" dirty="0" smtClean="0"/>
              <a:t>      Под действием наркотиков необратимо  сгорают </a:t>
            </a:r>
          </a:p>
          <a:p>
            <a:pPr algn="just">
              <a:buNone/>
            </a:pPr>
            <a:r>
              <a:rPr lang="ru-RU" dirty="0" smtClean="0"/>
              <a:t>нервные клетки, резко снижаются защитные реакции </a:t>
            </a:r>
          </a:p>
          <a:p>
            <a:pPr algn="just">
              <a:buNone/>
            </a:pPr>
            <a:r>
              <a:rPr lang="ru-RU" dirty="0" smtClean="0"/>
              <a:t>организма. Медицине известны случаи, когда </a:t>
            </a:r>
          </a:p>
          <a:p>
            <a:pPr algn="just">
              <a:buNone/>
            </a:pPr>
            <a:r>
              <a:rPr lang="ru-RU" dirty="0" smtClean="0"/>
              <a:t>человек полностью «сгорал» за год. </a:t>
            </a:r>
          </a:p>
          <a:p>
            <a:pPr algn="just">
              <a:buNone/>
            </a:pPr>
            <a:r>
              <a:rPr lang="ru-RU" dirty="0" smtClean="0"/>
              <a:t>Наркотики вызывают </a:t>
            </a:r>
            <a:r>
              <a:rPr lang="ru-RU" dirty="0" err="1" smtClean="0"/>
              <a:t>предраковые</a:t>
            </a:r>
            <a:r>
              <a:rPr lang="ru-RU" dirty="0" smtClean="0"/>
              <a:t> процессы в </a:t>
            </a:r>
          </a:p>
          <a:p>
            <a:pPr algn="just">
              <a:buNone/>
            </a:pPr>
            <a:r>
              <a:rPr lang="ru-RU" dirty="0" smtClean="0"/>
              <a:t>лёгких, атрофию мозга, разрушают кровь. </a:t>
            </a:r>
          </a:p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r>
              <a:rPr lang="ru-RU" b="1" dirty="0" smtClean="0"/>
              <a:t>      Пристрастие к наркотикам – это моральное </a:t>
            </a:r>
          </a:p>
          <a:p>
            <a:pPr algn="just">
              <a:buNone/>
            </a:pPr>
            <a:r>
              <a:rPr lang="ru-RU" b="1" dirty="0" smtClean="0"/>
              <a:t>и физическое самоуничтожение. Это </a:t>
            </a:r>
          </a:p>
          <a:p>
            <a:pPr algn="just">
              <a:buNone/>
            </a:pPr>
            <a:r>
              <a:rPr lang="ru-RU" b="1" dirty="0" smtClean="0"/>
              <a:t>преступление против самого себя.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 </a:t>
            </a:r>
            <a:endParaRPr lang="ru-RU" sz="2900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357826"/>
            <a:ext cx="8183880" cy="677214"/>
          </a:xfrm>
        </p:spPr>
        <p:txBody>
          <a:bodyPr/>
          <a:lstStyle/>
          <a:p>
            <a:pPr algn="ctr"/>
            <a:r>
              <a:rPr lang="ru-RU" dirty="0" smtClean="0"/>
              <a:t>ВРЕД НАРКОТИКОВ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61316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     Во – вторых, наркоманы </a:t>
            </a:r>
            <a:r>
              <a:rPr lang="ru-RU" b="1" dirty="0" smtClean="0"/>
              <a:t>не являются полноценными </a:t>
            </a:r>
          </a:p>
          <a:p>
            <a:pPr>
              <a:buNone/>
            </a:pPr>
            <a:r>
              <a:rPr lang="ru-RU" b="1" dirty="0" smtClean="0"/>
              <a:t>членами общества.</a:t>
            </a:r>
            <a:r>
              <a:rPr lang="ru-RU" dirty="0" smtClean="0"/>
              <a:t> Общая деградация личности в результате </a:t>
            </a:r>
          </a:p>
          <a:p>
            <a:pPr>
              <a:buNone/>
            </a:pPr>
            <a:r>
              <a:rPr lang="ru-RU" dirty="0" smtClean="0"/>
              <a:t>приёма наркотиков наступает в 15-20 раз быстрее, чем от </a:t>
            </a:r>
          </a:p>
          <a:p>
            <a:pPr>
              <a:buNone/>
            </a:pPr>
            <a:r>
              <a:rPr lang="ru-RU" dirty="0" smtClean="0"/>
              <a:t>алкоголя! Он опускается, становится чёрствым, </a:t>
            </a:r>
          </a:p>
          <a:p>
            <a:pPr>
              <a:buNone/>
            </a:pPr>
            <a:r>
              <a:rPr lang="ru-RU" dirty="0" smtClean="0"/>
              <a:t>эгоистичным, мелочным, раздражительным, ему безразлична </a:t>
            </a:r>
          </a:p>
          <a:p>
            <a:pPr>
              <a:buNone/>
            </a:pPr>
            <a:r>
              <a:rPr lang="ru-RU" dirty="0" smtClean="0"/>
              <a:t>судьба близких ему людей. Он гибнет для семьи, для общества, </a:t>
            </a:r>
          </a:p>
          <a:p>
            <a:pPr>
              <a:buNone/>
            </a:pPr>
            <a:r>
              <a:rPr lang="ru-RU" dirty="0" smtClean="0"/>
              <a:t>теряет контроль над собой. </a:t>
            </a:r>
            <a:r>
              <a:rPr lang="ru-RU" u="sng" dirty="0" smtClean="0"/>
              <a:t>Особенно губительно влияние </a:t>
            </a:r>
          </a:p>
          <a:p>
            <a:pPr>
              <a:buNone/>
            </a:pPr>
            <a:r>
              <a:rPr lang="ru-RU" u="sng" dirty="0" smtClean="0"/>
              <a:t>наркотиков на подростковый и женский организм.</a:t>
            </a:r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r>
              <a:rPr lang="ru-RU" sz="1600" dirty="0" smtClean="0"/>
              <a:t>       </a:t>
            </a:r>
            <a:r>
              <a:rPr lang="ru-RU" sz="2000" dirty="0" smtClean="0"/>
              <a:t> </a:t>
            </a:r>
            <a:r>
              <a:rPr lang="ru-RU" dirty="0" smtClean="0"/>
              <a:t>В – третьих,</a:t>
            </a:r>
            <a:r>
              <a:rPr lang="ru-RU" b="1" dirty="0" smtClean="0"/>
              <a:t> наркоманы – потенциальные преступники</a:t>
            </a:r>
            <a:r>
              <a:rPr lang="ru-RU" dirty="0" smtClean="0"/>
              <a:t>. </a:t>
            </a:r>
          </a:p>
          <a:p>
            <a:pPr>
              <a:buNone/>
            </a:pPr>
            <a:r>
              <a:rPr lang="ru-RU" dirty="0" smtClean="0"/>
              <a:t>Любым путём наркоман стремится получить свою дозу </a:t>
            </a:r>
          </a:p>
          <a:p>
            <a:pPr>
              <a:buNone/>
            </a:pPr>
            <a:r>
              <a:rPr lang="ru-RU" dirty="0" smtClean="0"/>
              <a:t>наркотика. Для достижения этой цели они идут на всё: ложь, </a:t>
            </a:r>
          </a:p>
          <a:p>
            <a:pPr>
              <a:buNone/>
            </a:pPr>
            <a:r>
              <a:rPr lang="ru-RU" dirty="0" smtClean="0"/>
              <a:t>насилие, ограбление и даже убийство. В свою очередь и сами </a:t>
            </a:r>
          </a:p>
          <a:p>
            <a:pPr>
              <a:buNone/>
            </a:pPr>
            <a:r>
              <a:rPr lang="ru-RU" dirty="0" smtClean="0"/>
              <a:t>наркотики возбуждают агрессивность. Иногда, не в силах </a:t>
            </a:r>
          </a:p>
          <a:p>
            <a:pPr>
              <a:buNone/>
            </a:pPr>
            <a:r>
              <a:rPr lang="ru-RU" dirty="0" smtClean="0"/>
              <a:t>переносить наркотический голод, наркоманы пытаются </a:t>
            </a:r>
          </a:p>
          <a:p>
            <a:pPr>
              <a:buNone/>
            </a:pPr>
            <a:r>
              <a:rPr lang="ru-RU" dirty="0" smtClean="0"/>
              <a:t>покончить</a:t>
            </a:r>
            <a:r>
              <a:rPr lang="ru-RU" sz="2000" dirty="0" smtClean="0"/>
              <a:t> </a:t>
            </a:r>
            <a:r>
              <a:rPr lang="ru-RU" dirty="0" smtClean="0"/>
              <a:t> с собой.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25610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      Ты опутан тревогами и мечтами о </a:t>
            </a:r>
          </a:p>
          <a:p>
            <a:pPr>
              <a:buNone/>
            </a:pPr>
            <a:r>
              <a:rPr lang="ru-RU" dirty="0" smtClean="0"/>
              <a:t>завтрашнем дне. Так проходит жизнь. Глупо </a:t>
            </a:r>
          </a:p>
          <a:p>
            <a:pPr>
              <a:buNone/>
            </a:pPr>
            <a:r>
              <a:rPr lang="ru-RU" dirty="0" smtClean="0"/>
              <a:t>ли жить одним днём? Хорошо ли, когда ты </a:t>
            </a:r>
          </a:p>
          <a:p>
            <a:pPr>
              <a:buNone/>
            </a:pPr>
            <a:r>
              <a:rPr lang="ru-RU" dirty="0" smtClean="0"/>
              <a:t>погружён в себя, в свои раздумья? Что тебя </a:t>
            </a:r>
          </a:p>
          <a:p>
            <a:pPr>
              <a:buNone/>
            </a:pPr>
            <a:r>
              <a:rPr lang="ru-RU" dirty="0" smtClean="0"/>
              <a:t>волнует? Что думают о тебе другие? Всегда </a:t>
            </a:r>
          </a:p>
          <a:p>
            <a:pPr>
              <a:buNone/>
            </a:pPr>
            <a:r>
              <a:rPr lang="ru-RU" dirty="0" smtClean="0"/>
              <a:t>ли твой выбор совпадает  с безопасным </a:t>
            </a:r>
          </a:p>
          <a:p>
            <a:pPr>
              <a:buNone/>
            </a:pPr>
            <a:r>
              <a:rPr lang="ru-RU" dirty="0" smtClean="0"/>
              <a:t>поведением?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Хотелось бы, чтобы сегодняшний </a:t>
            </a:r>
          </a:p>
          <a:p>
            <a:pPr>
              <a:buNone/>
            </a:pPr>
            <a:r>
              <a:rPr lang="ru-RU" dirty="0" smtClean="0"/>
              <a:t>наш разговор побудил вас к размышлению </a:t>
            </a:r>
          </a:p>
          <a:p>
            <a:pPr>
              <a:buNone/>
            </a:pPr>
            <a:r>
              <a:rPr lang="ru-RU" dirty="0" smtClean="0"/>
              <a:t>об этом и вы смогли принять правильное </a:t>
            </a:r>
          </a:p>
          <a:p>
            <a:pPr>
              <a:buNone/>
            </a:pPr>
            <a:r>
              <a:rPr lang="ru-RU" dirty="0" smtClean="0"/>
              <a:t>решение.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18</a:t>
            </a:fld>
            <a:endParaRPr lang="ru-RU"/>
          </a:p>
        </p:txBody>
      </p:sp>
      <p:pic>
        <p:nvPicPr>
          <p:cNvPr id="7170" name="Picture 2" descr="C:\Documents and Settings\Администратор\Рабочий стол\Кружки\Новая папка\23510_72d289aed8fca1b31e33ca5be452aae9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2" y="530225"/>
            <a:ext cx="8001056" cy="525622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68473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ru-RU" dirty="0" smtClean="0"/>
          </a:p>
          <a:p>
            <a:pPr>
              <a:buNone/>
            </a:pPr>
            <a:r>
              <a:rPr lang="ru-RU" i="1" dirty="0" smtClean="0"/>
              <a:t>Пока я не добьюсь успеха,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Я не могу считать себя свободным.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Огонь  в пути ещё горит,</a:t>
            </a:r>
            <a:endParaRPr lang="ru-RU" dirty="0" smtClean="0"/>
          </a:p>
          <a:p>
            <a:pPr>
              <a:buNone/>
            </a:pPr>
            <a:r>
              <a:rPr lang="ru-RU" b="1" i="1" dirty="0" smtClean="0">
                <a:solidFill>
                  <a:srgbClr val="7030A0"/>
                </a:solidFill>
              </a:rPr>
              <a:t>И жизнь, и успех -  впереди!</a:t>
            </a:r>
            <a:endParaRPr lang="ru-RU" b="1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ru-RU" b="1" i="1" dirty="0" smtClean="0">
                <a:solidFill>
                  <a:srgbClr val="7030A0"/>
                </a:solidFill>
              </a:rPr>
              <a:t>И он придёт  к  каждому,</a:t>
            </a:r>
            <a:endParaRPr lang="ru-RU" b="1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ru-RU" b="1" i="1" dirty="0" smtClean="0">
                <a:solidFill>
                  <a:srgbClr val="7030A0"/>
                </a:solidFill>
              </a:rPr>
              <a:t>                   кто сделает</a:t>
            </a:r>
            <a:endParaRPr lang="ru-RU" b="1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ru-RU" b="1" i="1" dirty="0" smtClean="0">
                <a:solidFill>
                  <a:srgbClr val="7030A0"/>
                </a:solidFill>
              </a:rPr>
              <a:t>                              свой правильный </a:t>
            </a:r>
            <a:endParaRPr lang="ru-RU" b="1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ru-RU" b="1" i="1" dirty="0" smtClean="0">
                <a:solidFill>
                  <a:srgbClr val="7030A0"/>
                </a:solidFill>
              </a:rPr>
              <a:t>                                                выбор!</a:t>
            </a:r>
            <a:endParaRPr lang="ru-RU" b="1" dirty="0" smtClean="0">
              <a:solidFill>
                <a:srgbClr val="7030A0"/>
              </a:solidFill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</a:t>
            </a:fld>
            <a:endParaRPr lang="ru-RU"/>
          </a:p>
        </p:txBody>
      </p:sp>
      <p:pic>
        <p:nvPicPr>
          <p:cNvPr id="4098" name="Picture 2" descr="C:\Documents and Settings\Администратор\Рабочий стол\Кружки\Новая папка\hbc-3.jpg.crop_display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2" y="530225"/>
            <a:ext cx="8001056" cy="539910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20</a:t>
            </a:fld>
            <a:endParaRPr lang="ru-RU"/>
          </a:p>
        </p:txBody>
      </p:sp>
      <p:pic>
        <p:nvPicPr>
          <p:cNvPr id="5122" name="Picture 2" descr="C:\Documents and Settings\Администратор\Рабочий стол\Кружки\Новая папка\youth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642918"/>
            <a:ext cx="8183562" cy="492561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75603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Спасибо за внимание!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3600" b="1" dirty="0" smtClean="0">
                <a:solidFill>
                  <a:srgbClr val="7030A0"/>
                </a:solidFill>
              </a:rPr>
              <a:t>Надеемся, что твой выбор </a:t>
            </a:r>
          </a:p>
          <a:p>
            <a:pPr algn="ctr">
              <a:buNone/>
            </a:pPr>
            <a:r>
              <a:rPr lang="ru-RU" sz="3600" b="1" dirty="0" smtClean="0">
                <a:solidFill>
                  <a:srgbClr val="7030A0"/>
                </a:solidFill>
              </a:rPr>
              <a:t>будет правильным!</a:t>
            </a:r>
          </a:p>
          <a:p>
            <a:pPr algn="ctr">
              <a:buNone/>
            </a:pPr>
            <a:endParaRPr lang="ru-RU" u="sng" dirty="0" smtClean="0">
              <a:solidFill>
                <a:srgbClr val="7030A0"/>
              </a:solidFill>
            </a:endParaRPr>
          </a:p>
          <a:p>
            <a:pPr algn="ctr">
              <a:buNone/>
            </a:pPr>
            <a:r>
              <a:rPr lang="ru-RU" dirty="0" smtClean="0"/>
              <a:t>Материалы кружка «ЗОЖ» 8 А класса </a:t>
            </a:r>
          </a:p>
          <a:p>
            <a:pPr algn="ctr">
              <a:buNone/>
            </a:pPr>
            <a:r>
              <a:rPr lang="ru-RU" dirty="0" smtClean="0"/>
              <a:t>Руководитель Мокшина И.Л.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52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i="1" dirty="0" smtClean="0"/>
              <a:t> Каждый выбирает для себя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Женщину, религию, дорогу,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Дьяволу служить или пророку –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Каждый выбирает для себя.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 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Каждый выбирает по себе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Слово для любви и для молитвы,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Шпагу для дуэли, меч для битвы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Каждый выбирает по себе.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 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Каждый выбирает по себе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Щит и латы. Посох и заплаты.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Меру окончательной расплаты – 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Каждый выбирает по себе.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 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Каждый выбирает для себя.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Выбираю тоже – как умею.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Ни к кому претензий не имею –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Каждый выбирает для себя…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4</a:t>
            </a:fld>
            <a:endParaRPr lang="ru-RU"/>
          </a:p>
        </p:txBody>
      </p:sp>
      <p:pic>
        <p:nvPicPr>
          <p:cNvPr id="3074" name="Picture 2" descr="C:\Documents and Settings\Администратор\Рабочий стол\Кружки\Новая папка\417089t81hb349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3238" y="571480"/>
            <a:ext cx="8069290" cy="528641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143512"/>
            <a:ext cx="8183880" cy="891528"/>
          </a:xfrm>
        </p:spPr>
        <p:txBody>
          <a:bodyPr/>
          <a:lstStyle/>
          <a:p>
            <a:pPr algn="ctr"/>
            <a:r>
              <a:rPr lang="ru-RU" dirty="0" smtClean="0"/>
              <a:t>СТАТИСТИКА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684598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ru-RU" dirty="0" smtClean="0"/>
              <a:t>*Сегодня свыше </a:t>
            </a:r>
            <a:r>
              <a:rPr lang="ru-RU" b="1" dirty="0" smtClean="0"/>
              <a:t>42 миллионов</a:t>
            </a:r>
            <a:r>
              <a:rPr lang="ru-RU" dirty="0" smtClean="0"/>
              <a:t> людей (даже не </a:t>
            </a:r>
          </a:p>
          <a:p>
            <a:pPr algn="just">
              <a:buNone/>
            </a:pPr>
            <a:r>
              <a:rPr lang="ru-RU" dirty="0" smtClean="0"/>
              <a:t>употребляющих наркотики), живущих в </a:t>
            </a:r>
          </a:p>
          <a:p>
            <a:pPr algn="just">
              <a:buNone/>
            </a:pPr>
            <a:r>
              <a:rPr lang="ru-RU" dirty="0" smtClean="0"/>
              <a:t>самых разных уголках мира, страдают от </a:t>
            </a:r>
          </a:p>
          <a:p>
            <a:pPr algn="just">
              <a:buNone/>
            </a:pPr>
            <a:r>
              <a:rPr lang="ru-RU" dirty="0" smtClean="0"/>
              <a:t>смертельно опасного вируса, вызывающего у </a:t>
            </a:r>
          </a:p>
          <a:p>
            <a:pPr algn="just">
              <a:buNone/>
            </a:pPr>
            <a:r>
              <a:rPr lang="ru-RU" dirty="0" smtClean="0"/>
              <a:t>человека дефицит иммунитета. </a:t>
            </a:r>
          </a:p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r>
              <a:rPr lang="ru-RU" dirty="0" smtClean="0"/>
              <a:t>*</a:t>
            </a:r>
            <a:r>
              <a:rPr lang="ru-RU" b="1" dirty="0" smtClean="0"/>
              <a:t>Ежедневно около 15 тысяч людей</a:t>
            </a:r>
            <a:r>
              <a:rPr lang="ru-RU" dirty="0" smtClean="0"/>
              <a:t> попадают в </a:t>
            </a:r>
          </a:p>
          <a:p>
            <a:pPr algn="just">
              <a:buNone/>
            </a:pPr>
            <a:r>
              <a:rPr lang="ru-RU" dirty="0" smtClean="0"/>
              <a:t>категорию больных. </a:t>
            </a:r>
          </a:p>
          <a:p>
            <a:pPr algn="just">
              <a:buNone/>
            </a:pPr>
            <a:endParaRPr lang="ru-RU" dirty="0" smtClean="0"/>
          </a:p>
          <a:p>
            <a:pPr algn="just">
              <a:buFont typeface="Arial" charset="0"/>
              <a:buChar char="•"/>
            </a:pPr>
            <a:r>
              <a:rPr lang="ru-RU" dirty="0" smtClean="0"/>
              <a:t>Сейчас в мире насчитывается </a:t>
            </a:r>
            <a:r>
              <a:rPr lang="ru-RU" b="1" dirty="0" smtClean="0"/>
              <a:t>27  миллионов</a:t>
            </a:r>
            <a:r>
              <a:rPr lang="ru-RU" dirty="0" smtClean="0"/>
              <a:t> </a:t>
            </a:r>
          </a:p>
          <a:p>
            <a:pPr algn="just">
              <a:buNone/>
            </a:pPr>
            <a:r>
              <a:rPr lang="ru-RU" dirty="0" smtClean="0"/>
              <a:t>наркоманов;</a:t>
            </a:r>
          </a:p>
          <a:p>
            <a:pPr algn="just">
              <a:buFont typeface="Arial" charset="0"/>
              <a:buChar char="•"/>
            </a:pPr>
            <a:endParaRPr lang="ru-RU" dirty="0" smtClean="0"/>
          </a:p>
          <a:p>
            <a:pPr algn="just">
              <a:buFont typeface="Arial" charset="0"/>
              <a:buChar char="•"/>
            </a:pPr>
            <a:r>
              <a:rPr lang="ru-RU" dirty="0" smtClean="0"/>
              <a:t>Из них </a:t>
            </a:r>
            <a:r>
              <a:rPr lang="ru-RU" b="1" dirty="0" smtClean="0"/>
              <a:t>7 миллионов </a:t>
            </a:r>
            <a:r>
              <a:rPr lang="ru-RU" dirty="0" smtClean="0"/>
              <a:t>в России;</a:t>
            </a:r>
          </a:p>
          <a:p>
            <a:pPr algn="just">
              <a:buFont typeface="Arial" charset="0"/>
              <a:buChar char="•"/>
            </a:pPr>
            <a:endParaRPr lang="ru-RU" dirty="0" smtClean="0"/>
          </a:p>
          <a:p>
            <a:pPr algn="just">
              <a:buFont typeface="Arial" charset="0"/>
              <a:buChar char="•"/>
            </a:pPr>
            <a:r>
              <a:rPr lang="ru-RU" b="1" dirty="0" smtClean="0"/>
              <a:t>2 миллиона</a:t>
            </a:r>
            <a:r>
              <a:rPr lang="ru-RU" dirty="0" smtClean="0"/>
              <a:t> постоянно употребляют </a:t>
            </a:r>
          </a:p>
          <a:p>
            <a:pPr algn="just">
              <a:buNone/>
            </a:pPr>
            <a:r>
              <a:rPr lang="ru-RU" dirty="0" smtClean="0"/>
              <a:t>наркотические вещества.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ДЕНЬ  СКОРБИ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97035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     На сегодняшний день такое заболевание, </a:t>
            </a:r>
          </a:p>
          <a:p>
            <a:pPr>
              <a:buNone/>
            </a:pPr>
            <a:r>
              <a:rPr lang="ru-RU" dirty="0" smtClean="0"/>
              <a:t>как </a:t>
            </a:r>
            <a:r>
              <a:rPr lang="ru-RU" b="1" dirty="0" smtClean="0"/>
              <a:t>СПИД</a:t>
            </a:r>
            <a:r>
              <a:rPr lang="ru-RU" dirty="0" smtClean="0"/>
              <a:t>, известно в каждом уголке </a:t>
            </a:r>
          </a:p>
          <a:p>
            <a:pPr>
              <a:buNone/>
            </a:pPr>
            <a:r>
              <a:rPr lang="ru-RU" dirty="0" smtClean="0"/>
              <a:t>земного шара. Его справедливо называют </a:t>
            </a:r>
          </a:p>
          <a:p>
            <a:pPr>
              <a:buNone/>
            </a:pPr>
            <a:r>
              <a:rPr lang="ru-RU" b="1" dirty="0" smtClean="0"/>
              <a:t>крупномасштабной   эпидемией, чумой </a:t>
            </a:r>
          </a:p>
          <a:p>
            <a:pPr>
              <a:buNone/>
            </a:pPr>
            <a:r>
              <a:rPr lang="ru-RU" b="1" dirty="0" smtClean="0"/>
              <a:t>20-го и 21-го веков, реально </a:t>
            </a:r>
          </a:p>
          <a:p>
            <a:pPr>
              <a:buNone/>
            </a:pPr>
            <a:r>
              <a:rPr lang="ru-RU" b="1" dirty="0" smtClean="0"/>
              <a:t>угрожающей человечеству</a:t>
            </a:r>
            <a:r>
              <a:rPr lang="ru-RU" dirty="0" smtClean="0"/>
              <a:t>. </a:t>
            </a:r>
            <a:r>
              <a:rPr lang="ru-RU" b="1" dirty="0" smtClean="0">
                <a:solidFill>
                  <a:srgbClr val="00B050"/>
                </a:solidFill>
              </a:rPr>
              <a:t>Каждый год </a:t>
            </a:r>
          </a:p>
          <a:p>
            <a:pPr>
              <a:buNone/>
            </a:pPr>
            <a:r>
              <a:rPr lang="ru-RU" b="1" dirty="0" smtClean="0">
                <a:solidFill>
                  <a:srgbClr val="00B050"/>
                </a:solidFill>
              </a:rPr>
              <a:t>1 декабря весь мир отмечает Всемирный </a:t>
            </a:r>
          </a:p>
          <a:p>
            <a:pPr>
              <a:buNone/>
            </a:pPr>
            <a:r>
              <a:rPr lang="ru-RU" b="1" dirty="0" smtClean="0">
                <a:solidFill>
                  <a:srgbClr val="00B050"/>
                </a:solidFill>
              </a:rPr>
              <a:t>день борьбы со </a:t>
            </a:r>
            <a:r>
              <a:rPr lang="ru-RU" b="1" dirty="0" err="1" smtClean="0">
                <a:solidFill>
                  <a:srgbClr val="00B050"/>
                </a:solidFill>
              </a:rPr>
              <a:t>СПИДом</a:t>
            </a:r>
            <a:r>
              <a:rPr lang="ru-RU" dirty="0" smtClean="0"/>
              <a:t>. Это не просто </a:t>
            </a:r>
          </a:p>
          <a:p>
            <a:pPr>
              <a:buNone/>
            </a:pPr>
            <a:r>
              <a:rPr lang="ru-RU" dirty="0" smtClean="0"/>
              <a:t>очередная значимая дата в календаре, а </a:t>
            </a:r>
          </a:p>
          <a:p>
            <a:pPr>
              <a:buNone/>
            </a:pPr>
            <a:r>
              <a:rPr lang="ru-RU" b="1" dirty="0" smtClean="0"/>
              <a:t>ДЕНЬ СКОРБИ</a:t>
            </a:r>
            <a:r>
              <a:rPr lang="ru-RU" dirty="0" smtClean="0"/>
              <a:t> по миллионам умерших от </a:t>
            </a:r>
          </a:p>
          <a:p>
            <a:pPr>
              <a:buNone/>
            </a:pPr>
            <a:r>
              <a:rPr lang="ru-RU" dirty="0" smtClean="0"/>
              <a:t>этой неизлечимой болезни.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Всемирный День борьбы со </a:t>
            </a:r>
            <a:r>
              <a:rPr lang="ru-RU" dirty="0" err="1" smtClean="0"/>
              <a:t>СПИДом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613160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ru-RU" dirty="0" smtClean="0"/>
              <a:t>      Всемирный День борьбы со </a:t>
            </a:r>
            <a:r>
              <a:rPr lang="ru-RU" dirty="0" err="1" smtClean="0"/>
              <a:t>СПИДом</a:t>
            </a:r>
            <a:r>
              <a:rPr lang="ru-RU" dirty="0" smtClean="0"/>
              <a:t>  </a:t>
            </a:r>
          </a:p>
          <a:p>
            <a:pPr algn="just">
              <a:buNone/>
            </a:pPr>
            <a:r>
              <a:rPr lang="ru-RU" dirty="0" smtClean="0"/>
              <a:t>призван остановить эту страшную </a:t>
            </a:r>
          </a:p>
          <a:p>
            <a:pPr algn="just">
              <a:buNone/>
            </a:pPr>
            <a:r>
              <a:rPr lang="ru-RU" dirty="0" smtClean="0"/>
              <a:t>статистику и уменьшить темпы распространения </a:t>
            </a:r>
          </a:p>
          <a:p>
            <a:pPr algn="just">
              <a:buNone/>
            </a:pPr>
            <a:r>
              <a:rPr lang="ru-RU" dirty="0" smtClean="0"/>
              <a:t>эпидемии по миру. </a:t>
            </a:r>
          </a:p>
          <a:p>
            <a:pPr algn="just">
              <a:buNone/>
            </a:pPr>
            <a:r>
              <a:rPr lang="ru-RU" dirty="0" smtClean="0"/>
              <a:t>      В 1981 году в Соединенных Штатах Америки </a:t>
            </a:r>
          </a:p>
          <a:p>
            <a:pPr algn="just">
              <a:buNone/>
            </a:pPr>
            <a:r>
              <a:rPr lang="ru-RU" dirty="0" smtClean="0"/>
              <a:t>впервые был зарегистрирован СПИД или AIDS, </a:t>
            </a:r>
          </a:p>
          <a:p>
            <a:pPr algn="just">
              <a:buNone/>
            </a:pPr>
            <a:r>
              <a:rPr lang="ru-RU" dirty="0" smtClean="0"/>
              <a:t>причиной которого является вирус дефицита </a:t>
            </a:r>
          </a:p>
          <a:p>
            <a:pPr algn="just">
              <a:buNone/>
            </a:pPr>
            <a:r>
              <a:rPr lang="ru-RU" dirty="0" smtClean="0"/>
              <a:t>иммунитета у человека (ВИЧ). После этого </a:t>
            </a:r>
          </a:p>
          <a:p>
            <a:pPr algn="just">
              <a:buNone/>
            </a:pPr>
            <a:r>
              <a:rPr lang="ru-RU" dirty="0" smtClean="0"/>
              <a:t>состоялась экстренная встреча руководителей </a:t>
            </a:r>
          </a:p>
          <a:p>
            <a:pPr algn="just">
              <a:buNone/>
            </a:pPr>
            <a:r>
              <a:rPr lang="ru-RU" dirty="0" smtClean="0"/>
              <a:t>здравоохранения из стран всего мира, на </a:t>
            </a:r>
          </a:p>
          <a:p>
            <a:pPr algn="just">
              <a:buNone/>
            </a:pPr>
            <a:r>
              <a:rPr lang="ru-RU" dirty="0" smtClean="0"/>
              <a:t>которой была достигнута договоренность об </a:t>
            </a:r>
          </a:p>
          <a:p>
            <a:pPr algn="just">
              <a:buNone/>
            </a:pPr>
            <a:r>
              <a:rPr lang="ru-RU" dirty="0" smtClean="0"/>
              <a:t>обмене информацией о ВИЧ/</a:t>
            </a:r>
            <a:r>
              <a:rPr lang="ru-RU" dirty="0" err="1" smtClean="0"/>
              <a:t>СПИДе</a:t>
            </a:r>
            <a:r>
              <a:rPr lang="ru-RU" dirty="0" smtClean="0"/>
              <a:t> и </a:t>
            </a:r>
          </a:p>
          <a:p>
            <a:pPr algn="just">
              <a:buNone/>
            </a:pPr>
            <a:r>
              <a:rPr lang="ru-RU" dirty="0" smtClean="0"/>
              <a:t>соблюдении социальной терпимости. 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8</a:t>
            </a:fld>
            <a:endParaRPr lang="ru-RU"/>
          </a:p>
        </p:txBody>
      </p:sp>
      <p:pic>
        <p:nvPicPr>
          <p:cNvPr id="1026" name="Picture 2" descr="C:\Documents and Settings\Администратор\Рабочий стол\Кружки\Новая папка\8f9ff6fe892b36726d4b3a7653b63789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28662" y="530225"/>
            <a:ext cx="7500990" cy="554198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47041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       В День борьбы со </a:t>
            </a:r>
            <a:r>
              <a:rPr lang="ru-RU" dirty="0" err="1" smtClean="0"/>
              <a:t>СПИДом</a:t>
            </a:r>
            <a:r>
              <a:rPr lang="ru-RU" dirty="0" smtClean="0"/>
              <a:t> — 1 декабря  </a:t>
            </a:r>
          </a:p>
          <a:p>
            <a:pPr>
              <a:buNone/>
            </a:pPr>
            <a:r>
              <a:rPr lang="ru-RU" dirty="0" smtClean="0"/>
              <a:t>1987 года было озвучено официальное </a:t>
            </a:r>
          </a:p>
          <a:p>
            <a:pPr>
              <a:buNone/>
            </a:pPr>
            <a:r>
              <a:rPr lang="ru-RU" dirty="0" smtClean="0"/>
              <a:t>заявление Всемирной организации </a:t>
            </a:r>
          </a:p>
          <a:p>
            <a:pPr>
              <a:buNone/>
            </a:pPr>
            <a:r>
              <a:rPr lang="ru-RU" dirty="0" smtClean="0"/>
              <a:t>здравоохранения, в котором сообщалось, </a:t>
            </a:r>
          </a:p>
          <a:p>
            <a:pPr>
              <a:buNone/>
            </a:pPr>
            <a:r>
              <a:rPr lang="ru-RU" dirty="0" smtClean="0"/>
              <a:t>что возбудителем такого страшного </a:t>
            </a:r>
          </a:p>
          <a:p>
            <a:pPr>
              <a:buNone/>
            </a:pPr>
            <a:r>
              <a:rPr lang="ru-RU" dirty="0" smtClean="0"/>
              <a:t>заболевания, как СПИД, является вирус, </a:t>
            </a:r>
          </a:p>
          <a:p>
            <a:pPr>
              <a:buNone/>
            </a:pPr>
            <a:r>
              <a:rPr lang="ru-RU" dirty="0" smtClean="0"/>
              <a:t>вызывающий нехватку иммунитета у </a:t>
            </a:r>
          </a:p>
          <a:p>
            <a:pPr>
              <a:buNone/>
            </a:pPr>
            <a:r>
              <a:rPr lang="ru-RU" dirty="0" smtClean="0"/>
              <a:t>человека. В этом же году была разработана </a:t>
            </a:r>
          </a:p>
          <a:p>
            <a:pPr>
              <a:buNone/>
            </a:pPr>
            <a:r>
              <a:rPr lang="ru-RU" dirty="0" smtClean="0"/>
              <a:t>и принята программа и стратегия, </a:t>
            </a:r>
          </a:p>
          <a:p>
            <a:pPr>
              <a:buNone/>
            </a:pPr>
            <a:r>
              <a:rPr lang="ru-RU" dirty="0" smtClean="0"/>
              <a:t>предусматривающая ряд мероприятий, </a:t>
            </a:r>
          </a:p>
          <a:p>
            <a:pPr>
              <a:buNone/>
            </a:pPr>
            <a:r>
              <a:rPr lang="ru-RU" dirty="0" smtClean="0"/>
              <a:t>направленных на борьбу с этим страшным </a:t>
            </a:r>
          </a:p>
          <a:p>
            <a:pPr>
              <a:buNone/>
            </a:pPr>
            <a:r>
              <a:rPr lang="ru-RU" dirty="0" smtClean="0"/>
              <a:t>заболеванием.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278</TotalTime>
  <Words>828</Words>
  <Application>Microsoft Office PowerPoint</Application>
  <PresentationFormat>Экран (4:3)</PresentationFormat>
  <Paragraphs>186</Paragraphs>
  <Slides>21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Аспект</vt:lpstr>
      <vt:lpstr>1 декабря – Всемирный День борьбы со СПИДом </vt:lpstr>
      <vt:lpstr>Слайд 2</vt:lpstr>
      <vt:lpstr>Слайд 3</vt:lpstr>
      <vt:lpstr>Слайд 4</vt:lpstr>
      <vt:lpstr>СТАТИСТИКА</vt:lpstr>
      <vt:lpstr>ДЕНЬ  СКОРБИ</vt:lpstr>
      <vt:lpstr>Всемирный День борьбы со СПИДом</vt:lpstr>
      <vt:lpstr>Слайд 8</vt:lpstr>
      <vt:lpstr>Слайд 9</vt:lpstr>
      <vt:lpstr>Слайд 10</vt:lpstr>
      <vt:lpstr>Красная ленточка – символ борьбы с наркоманией и СПИДом</vt:lpstr>
      <vt:lpstr>Слайд 12</vt:lpstr>
      <vt:lpstr>Слайд 13</vt:lpstr>
      <vt:lpstr>БОЛЕЗНЕННОЕ ВЛЕЧЕНИЕ</vt:lpstr>
      <vt:lpstr>Вред наркомании</vt:lpstr>
      <vt:lpstr>ВРЕД НАРКОТИКОВ</vt:lpstr>
      <vt:lpstr>Слайд 17</vt:lpstr>
      <vt:lpstr>Слайд 18</vt:lpstr>
      <vt:lpstr>Слайд 19</vt:lpstr>
      <vt:lpstr>Слайд 20</vt:lpstr>
      <vt:lpstr>Слайд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«Мой выбор – НЕТ наркотикам!» (тематический классный час – размышление, посвящённый  1 декабря – Дню борьбы с наркоманией) </dc:title>
  <cp:lastModifiedBy>ПК1</cp:lastModifiedBy>
  <cp:revision>42</cp:revision>
  <dcterms:modified xsi:type="dcterms:W3CDTF">2019-04-04T07:30:44Z</dcterms:modified>
</cp:coreProperties>
</file>