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6700" dirty="0" smtClean="0"/>
              <a:t>День народного единства</a:t>
            </a:r>
            <a:br>
              <a:rPr lang="ru-RU" sz="6700" dirty="0" smtClean="0"/>
            </a:br>
            <a:r>
              <a:rPr lang="ru-RU" dirty="0" smtClean="0"/>
              <a:t>(по материалам газеты «Волжская новь» от 4 ноября 2017 года №82(7760))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ГБОУ СОШ №1 «ОЦ» </a:t>
            </a:r>
          </a:p>
          <a:p>
            <a:r>
              <a:rPr lang="ru-RU" dirty="0" smtClean="0"/>
              <a:t>п.г.т. </a:t>
            </a:r>
            <a:r>
              <a:rPr lang="ru-RU" dirty="0" err="1" smtClean="0"/>
              <a:t>Стройкерамика</a:t>
            </a:r>
            <a:endParaRPr lang="ru-RU" dirty="0" smtClean="0"/>
          </a:p>
          <a:p>
            <a:r>
              <a:rPr lang="ru-RU" dirty="0" smtClean="0"/>
              <a:t>2021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4098" name="Picture 2" descr="C:\Documents and Settings\ПК1\Рабочий стол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71876"/>
            <a:ext cx="4000508" cy="3000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2"/>
            <a:ext cx="8229600" cy="2859784"/>
          </a:xfrm>
        </p:spPr>
        <p:txBody>
          <a:bodyPr>
            <a:normAutofit fontScale="92500" lnSpcReduction="20000"/>
          </a:bodyPr>
          <a:lstStyle/>
          <a:p>
            <a:pPr algn="r">
              <a:buNone/>
            </a:pPr>
            <a:r>
              <a:rPr lang="ru-RU" dirty="0" smtClean="0"/>
              <a:t>             Со списком чудотворной </a:t>
            </a:r>
          </a:p>
          <a:p>
            <a:pPr algn="r">
              <a:buNone/>
            </a:pPr>
            <a:r>
              <a:rPr lang="ru-RU" dirty="0" smtClean="0"/>
              <a:t>иконы казанской Божией Матери, явленной</a:t>
            </a:r>
          </a:p>
          <a:p>
            <a:pPr algn="r">
              <a:buNone/>
            </a:pPr>
            <a:r>
              <a:rPr lang="ru-RU" dirty="0" smtClean="0"/>
              <a:t> в 1579 году, Нижегородское земское ополчение сумело 4 ноября 1612 года взять штурмом Китай – город и изгнать поляков из Москвы. </a:t>
            </a:r>
          </a:p>
          <a:p>
            <a:pPr algn="just">
              <a:buNone/>
            </a:pPr>
            <a:r>
              <a:rPr lang="ru-RU" dirty="0" smtClean="0"/>
              <a:t>             Эта победа послужила мощным импульсом для возрождения российского государства. А икона стала предметом особого почитания.</a:t>
            </a:r>
            <a:endParaRPr lang="ru-RU" dirty="0"/>
          </a:p>
        </p:txBody>
      </p:sp>
      <p:pic>
        <p:nvPicPr>
          <p:cNvPr id="6147" name="Picture 3" descr="C:\Documents and Settings\ПК1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7562"/>
            <a:ext cx="8229600" cy="321697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       В конце февраля 1613 года Земский собор, куда входили представители всех сословий страны, избрал царём Михаила Романова, первого русского царя из династии Романовых.</a:t>
            </a:r>
          </a:p>
          <a:p>
            <a:pPr algn="just">
              <a:buNone/>
            </a:pPr>
            <a:r>
              <a:rPr lang="ru-RU" dirty="0" smtClean="0"/>
              <a:t>           Земский собор 1613 года стал окончательной победой над смутой, торжеством православия и национального единства.</a:t>
            </a:r>
            <a:endParaRPr lang="ru-RU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571868" y="1571612"/>
          <a:ext cx="381000" cy="485775"/>
        </p:xfrm>
        <a:graphic>
          <a:graphicData uri="http://schemas.openxmlformats.org/presentationml/2006/ole">
            <p:oleObj spid="_x0000_s7170" name="Пакет" r:id="rId3" imgW="380880" imgH="485640" progId="Package">
              <p:embed/>
            </p:oleObj>
          </a:graphicData>
        </a:graphic>
      </p:graphicFrame>
      <p:pic>
        <p:nvPicPr>
          <p:cNvPr id="7171" name="Picture 3" descr="C:\Documents and Settings\ПК1\Рабочий стол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142852"/>
            <a:ext cx="678661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3359850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Уверенность, что благодаря  именно иконе Казанской Божией Матери была одержана победа, была столь глубока, что князь Пожарский на собственные деньги специально выстроил на краю Красной площади Казанский собор.</a:t>
            </a:r>
            <a:endParaRPr lang="ru-RU" dirty="0"/>
          </a:p>
        </p:txBody>
      </p:sp>
      <p:pic>
        <p:nvPicPr>
          <p:cNvPr id="5" name="Picture 2" descr="C:\Documents and Settings\ПК1\Рабочий стол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85728"/>
            <a:ext cx="522634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635798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  В 1649 году указом царя Алексея Михайловича было установлено обязательное празднование 4 ноября как день благодати Пресвятой Богородице за её помощь в освобождении России от поляков. Праздник отмечали в России вплоть до революции 1917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В церковный календарь этот день вошёл как Празднование Казанской иконы Божией  Матери в память избавления Москвы и России от поляков в 1612 году.</a:t>
            </a:r>
          </a:p>
          <a:p>
            <a:pPr algn="just">
              <a:buNone/>
            </a:pPr>
            <a:r>
              <a:rPr lang="ru-RU" dirty="0" smtClean="0"/>
              <a:t>             Таким образом, День народного единства по сути совсем не новый праздник, а возвращение к старой традиции. </a:t>
            </a:r>
          </a:p>
          <a:p>
            <a:pPr algn="just">
              <a:buNone/>
            </a:pPr>
            <a:r>
              <a:rPr lang="ru-RU" dirty="0" smtClean="0"/>
              <a:t>              Этот праздник больше символизирует не победу, а сплочение народа, которое и сделало возможным разгром интервентов.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              На территории России проживают представители 195 народов и народностей, которые относятся к десяткам религиозных течений.</a:t>
            </a:r>
          </a:p>
          <a:p>
            <a:pPr algn="just">
              <a:buNone/>
            </a:pPr>
            <a:r>
              <a:rPr lang="ru-RU" dirty="0" smtClean="0"/>
              <a:t>                   Главная задача праздника как в дореволюционное, так и в настоящее время сводится к единству людей разных религий, происхождения и статуса для достижения общей цели – стабильного гражданского мира, уважения к патриотизму и мужеству, которые были проявлены освободителями Москвы.</a:t>
            </a:r>
            <a:endParaRPr lang="ru-RU" dirty="0"/>
          </a:p>
        </p:txBody>
      </p:sp>
      <p:pic>
        <p:nvPicPr>
          <p:cNvPr id="2051" name="Picture 3" descr="C:\Documents and Settings\ПК1\Рабочий стол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4595828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78821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  ДЕНЬ НАРОДНОГО ЕДИНСТВА – это повод для всех граждан страны осознать и почувствовать себя единым народом!</a:t>
            </a:r>
            <a:endParaRPr lang="ru-RU" dirty="0"/>
          </a:p>
        </p:txBody>
      </p:sp>
      <p:pic>
        <p:nvPicPr>
          <p:cNvPr id="1026" name="Picture 2" descr="C:\Documents and Settings\ПК1\Рабочий стол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857232"/>
            <a:ext cx="4319601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931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Благодарим за внимание!</a:t>
            </a:r>
            <a:endParaRPr lang="ru-RU" sz="6000" dirty="0"/>
          </a:p>
        </p:txBody>
      </p:sp>
      <p:pic>
        <p:nvPicPr>
          <p:cNvPr id="3076" name="Picture 4" descr="C:\Documents and Settings\ПК1\Рабочий стол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85728"/>
            <a:ext cx="4929222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Этот праздник был учреждён в декабре 2004 года по инициативе Межрелигиозного совета России, состоящего из лидеров традиционных </a:t>
            </a:r>
            <a:r>
              <a:rPr lang="ru-RU" dirty="0" err="1" smtClean="0"/>
              <a:t>конфессий</a:t>
            </a:r>
            <a:r>
              <a:rPr lang="ru-RU" dirty="0" smtClean="0"/>
              <a:t> страны, как </a:t>
            </a:r>
            <a:r>
              <a:rPr lang="ru-RU" dirty="0" err="1" smtClean="0"/>
              <a:t>общенациоанальный</a:t>
            </a:r>
            <a:r>
              <a:rPr lang="ru-RU" dirty="0" smtClean="0"/>
              <a:t> праздник, объединяющий все народы России.</a:t>
            </a:r>
          </a:p>
          <a:p>
            <a:pPr algn="just">
              <a:buNone/>
            </a:pPr>
            <a:r>
              <a:rPr lang="ru-RU" dirty="0" smtClean="0"/>
              <a:t>            Впервые этот новый всенародный праздник отмечался 4 ноября 2005 года, однако его история начинается намного раньше – несколько веков назад.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5740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   Дата праздника была выбрана не случайно – он исторически связан с далёкими событиями начала </a:t>
            </a:r>
            <a:r>
              <a:rPr lang="en-US" dirty="0" smtClean="0"/>
              <a:t>XVII</a:t>
            </a:r>
            <a:r>
              <a:rPr lang="ru-RU" dirty="0" smtClean="0"/>
              <a:t> века, когда в 1612 году Москва наконец-то была освобождена от польских интервентов.</a:t>
            </a:r>
            <a:endParaRPr lang="ru-RU" dirty="0"/>
          </a:p>
        </p:txBody>
      </p:sp>
      <p:pic>
        <p:nvPicPr>
          <p:cNvPr id="5122" name="Picture 2" descr="C:\Documents and Settings\ПК1\Рабочий стол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507209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     На рубеже </a:t>
            </a:r>
            <a:r>
              <a:rPr lang="en-US" dirty="0" smtClean="0"/>
              <a:t>XVI – XVII</a:t>
            </a:r>
            <a:r>
              <a:rPr lang="ru-RU" dirty="0" smtClean="0"/>
              <a:t> веков в России произошла вереница трагических событий, и эта эпоха вошла в историю под названием Смутное время. Историки считают,  что непосредственно причиной Смуты стало прекращение династии Рюриковичей (смерть Ивана Грозного в 1584 году). Положение осложнилось также крайне неблагоприятной внутриэкономической ситуацией и иностранным вторжением.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dirty="0" smtClean="0"/>
              <a:t>                По призыву Святейшего</a:t>
            </a:r>
          </a:p>
          <a:p>
            <a:pPr algn="r">
              <a:buNone/>
            </a:pPr>
            <a:r>
              <a:rPr lang="ru-RU" dirty="0" smtClean="0"/>
              <a:t> патриарха </a:t>
            </a:r>
            <a:r>
              <a:rPr lang="ru-RU" dirty="0" err="1" smtClean="0"/>
              <a:t>Гермогена</a:t>
            </a:r>
            <a:r>
              <a:rPr lang="ru-RU" dirty="0" smtClean="0"/>
              <a:t>, </a:t>
            </a:r>
          </a:p>
          <a:p>
            <a:pPr algn="r">
              <a:buNone/>
            </a:pPr>
            <a:r>
              <a:rPr lang="ru-RU" dirty="0" smtClean="0"/>
              <a:t>погибшего от рук поляков</a:t>
            </a:r>
          </a:p>
          <a:p>
            <a:pPr algn="r">
              <a:buNone/>
            </a:pPr>
            <a:r>
              <a:rPr lang="ru-RU" dirty="0" smtClean="0"/>
              <a:t> за свою верность православию, </a:t>
            </a:r>
          </a:p>
          <a:p>
            <a:pPr algn="r">
              <a:buNone/>
            </a:pPr>
            <a:r>
              <a:rPr lang="ru-RU" dirty="0" smtClean="0"/>
              <a:t> народ  встал на защиту родины.</a:t>
            </a:r>
          </a:p>
          <a:p>
            <a:pPr algn="r">
              <a:buNone/>
            </a:pPr>
            <a:r>
              <a:rPr lang="ru-RU" dirty="0" smtClean="0"/>
              <a:t>                 Первое ополчение возглавил рязанский воевода </a:t>
            </a:r>
            <a:r>
              <a:rPr lang="ru-RU" dirty="0" err="1" smtClean="0"/>
              <a:t>Прокопий</a:t>
            </a:r>
            <a:r>
              <a:rPr lang="ru-RU" dirty="0" smtClean="0"/>
              <a:t> Ляпунов. Но из-за распрей между дворянами и казаками, которые по ложному обвинению убили воеводу, ополчение распалось.</a:t>
            </a:r>
            <a:endParaRPr lang="ru-RU" dirty="0"/>
          </a:p>
        </p:txBody>
      </p:sp>
      <p:pic>
        <p:nvPicPr>
          <p:cNvPr id="2051" name="Picture 3" descr="C:\Documents and Settings\ПК1\Рабочий стол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407196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07423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    Затем в сентябре 1611 года   в  </a:t>
            </a:r>
            <a:br>
              <a:rPr lang="ru-RU" dirty="0" smtClean="0"/>
            </a:br>
            <a:r>
              <a:rPr lang="ru-RU" dirty="0" smtClean="0"/>
              <a:t>Нижнем Новгороде земский староста Кузьма Минин обратился к людям с призывом собрать средства и создать ополчение для освобождения страны. Население города было обложено особым сбором для организации ополчения.  По предложению Минина на пост главного воеводы был приглашён новгородский князь Дмитрий Пожарский.</a:t>
            </a:r>
            <a:endParaRPr lang="ru-RU" dirty="0"/>
          </a:p>
        </p:txBody>
      </p:sp>
      <p:pic>
        <p:nvPicPr>
          <p:cNvPr id="1026" name="Picture 2" descr="C:\Documents and Settings\ПК1\Рабочий стол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857500" cy="2162175"/>
          </a:xfrm>
          <a:prstGeom prst="rect">
            <a:avLst/>
          </a:prstGeom>
          <a:noFill/>
        </p:spPr>
      </p:pic>
      <p:pic>
        <p:nvPicPr>
          <p:cNvPr id="4" name="Picture 2" descr="C:\Documents and Settings\ПК1\Рабочий стол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14327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   Из Новгорода в другие города рассылались грамоты с призывом к сбору ополчения. В нём, кроме посадских людей и крестьян, собрались также мелкие и средние дворяне. Основные силы ополчения сформировались в городах и уездах Поволжья.</a:t>
            </a:r>
          </a:p>
          <a:p>
            <a:pPr algn="just">
              <a:buNone/>
            </a:pPr>
            <a:r>
              <a:rPr lang="ru-RU" dirty="0" smtClean="0"/>
              <a:t>          План народного ополчения заключался в освобождении Москвы от интервентов, отказе от признания на русском престоле государей иноземного происхождения, а также создание нового правительства.</a:t>
            </a:r>
          </a:p>
          <a:p>
            <a:pPr algn="just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     Под знамёна Минина и Пожарского собралось огромное войско, которое в марте 1612 года выступило из Нижнего Новгорода и направилось к Ярославлю, где  был создан временный «Совет всей Земли» – правительственный орган, в котором главную роль играли посадские люди и представители мелкого служилого дворянства </a:t>
            </a:r>
          </a:p>
          <a:p>
            <a:pPr algn="just">
              <a:buNone/>
            </a:pPr>
            <a:r>
              <a:rPr lang="ru-RU" dirty="0" smtClean="0"/>
              <a:t>    ( в 1818 году указом императора Александра </a:t>
            </a:r>
            <a:r>
              <a:rPr lang="en-US" dirty="0" smtClean="0"/>
              <a:t>I </a:t>
            </a:r>
            <a:r>
              <a:rPr lang="ru-RU" dirty="0" smtClean="0"/>
              <a:t> на Красной площади  был установлен памятник «Гражданину Минину и князю Пожарскому» работы скульптора Ивана </a:t>
            </a:r>
            <a:r>
              <a:rPr lang="ru-RU" dirty="0" err="1" smtClean="0"/>
              <a:t>Мартоса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074" name="Picture 2" descr="C:\Documents and Settings\ПК1\Рабочий стол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500062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8596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  Во всенародном ополчении для освобождения русской земли от иноземных захватчиков участвовали представители всех сословий и всех народов, входящих в состав державы.</a:t>
            </a:r>
          </a:p>
          <a:p>
            <a:pPr algn="just">
              <a:buNone/>
            </a:pP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028" name="Picture 4" descr="C:\Documents and Settings\ПК1\Рабочий стол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35798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278</TotalTime>
  <Words>698</Words>
  <PresentationFormat>Экран (4:3)</PresentationFormat>
  <Paragraphs>37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Городская</vt:lpstr>
      <vt:lpstr>Пакет</vt:lpstr>
      <vt:lpstr>День народного единства (по материалам газеты «Волжская новь» от 4 ноября 2017 года №82(7760))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народного единства</dc:title>
  <cp:lastModifiedBy>ПК1</cp:lastModifiedBy>
  <cp:revision>32</cp:revision>
  <dcterms:modified xsi:type="dcterms:W3CDTF">2021-11-17T08:32:18Z</dcterms:modified>
</cp:coreProperties>
</file>