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324" y="233171"/>
            <a:ext cx="1161335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58099" y="2399283"/>
            <a:ext cx="9475800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image" Target="../media/image16.jpeg"/><Relationship Id="rId21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5" Type="http://schemas.openxmlformats.org/officeDocument/2006/relationships/hyperlink" Target="http://www.youtube.com/playlist?list=PLr3fD" TargetMode="External"/><Relationship Id="rId2" Type="http://schemas.openxmlformats.org/officeDocument/2006/relationships/image" Target="../media/image15.png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0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871" y="82296"/>
            <a:ext cx="2752725" cy="1518285"/>
            <a:chOff x="118871" y="82296"/>
            <a:chExt cx="2752725" cy="15182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" y="481584"/>
              <a:ext cx="2407919" cy="1118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4671" y="82296"/>
              <a:ext cx="2066543" cy="140207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57015" y="283463"/>
            <a:ext cx="5763768" cy="5242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0804" y="334771"/>
            <a:ext cx="547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Министерство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образования и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науки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Самарской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области</a:t>
            </a:r>
            <a:endParaRPr sz="1800"/>
          </a:p>
        </p:txBody>
      </p:sp>
      <p:grpSp>
        <p:nvGrpSpPr>
          <p:cNvPr id="7" name="object 7"/>
          <p:cNvGrpSpPr/>
          <p:nvPr/>
        </p:nvGrpSpPr>
        <p:grpSpPr>
          <a:xfrm>
            <a:off x="1469136" y="2261616"/>
            <a:ext cx="9705340" cy="2344420"/>
            <a:chOff x="1469136" y="2261616"/>
            <a:chExt cx="9705340" cy="23444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2319" y="2261616"/>
              <a:ext cx="5654039" cy="11247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5975" y="2871216"/>
              <a:ext cx="7071359" cy="11247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9136" y="3480816"/>
              <a:ext cx="9704831" cy="11247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2289" marR="1392555" indent="46609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Полезные</a:t>
            </a:r>
            <a:r>
              <a:rPr spc="-15" dirty="0"/>
              <a:t> </a:t>
            </a:r>
            <a:r>
              <a:rPr spc="-20" dirty="0"/>
              <a:t>ресурсы, </a:t>
            </a:r>
            <a:r>
              <a:rPr spc="-15" dirty="0"/>
              <a:t> </a:t>
            </a:r>
            <a:r>
              <a:rPr dirty="0"/>
              <a:t>актуальная</a:t>
            </a:r>
            <a:r>
              <a:rPr spc="-50" dirty="0"/>
              <a:t> </a:t>
            </a:r>
            <a:r>
              <a:rPr spc="-20" dirty="0"/>
              <a:t>информация</a:t>
            </a:r>
          </a:p>
          <a:p>
            <a:pPr marL="424180">
              <a:lnSpc>
                <a:spcPct val="100000"/>
              </a:lnSpc>
            </a:pPr>
            <a:r>
              <a:rPr dirty="0"/>
              <a:t>о</a:t>
            </a:r>
            <a:r>
              <a:rPr spc="-10" dirty="0"/>
              <a:t> материалах</a:t>
            </a:r>
            <a:r>
              <a:rPr dirty="0"/>
              <a:t> </a:t>
            </a:r>
            <a:r>
              <a:rPr spc="-5" dirty="0"/>
              <a:t>для</a:t>
            </a:r>
            <a:r>
              <a:rPr dirty="0"/>
              <a:t> </a:t>
            </a:r>
            <a:r>
              <a:rPr spc="-35" dirty="0"/>
              <a:t>подготовки</a:t>
            </a:r>
            <a:r>
              <a:rPr dirty="0"/>
              <a:t> к</a:t>
            </a:r>
            <a:r>
              <a:rPr spc="-5" dirty="0"/>
              <a:t> </a:t>
            </a:r>
            <a:r>
              <a:rPr spc="-10" dirty="0"/>
              <a:t>ЕГЭ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35689" y="6308852"/>
            <a:ext cx="1067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09.02.2022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1841" y="92143"/>
            <a:ext cx="7677150" cy="645795"/>
            <a:chOff x="4511841" y="92143"/>
            <a:chExt cx="7677150" cy="645795"/>
          </a:xfrm>
        </p:grpSpPr>
        <p:sp>
          <p:nvSpPr>
            <p:cNvPr id="3" name="object 3"/>
            <p:cNvSpPr/>
            <p:nvPr/>
          </p:nvSpPr>
          <p:spPr>
            <a:xfrm>
              <a:off x="4518191" y="98493"/>
              <a:ext cx="7664450" cy="606425"/>
            </a:xfrm>
            <a:custGeom>
              <a:avLst/>
              <a:gdLst/>
              <a:ahLst/>
              <a:cxnLst/>
              <a:rect l="l" t="t" r="r" b="b"/>
              <a:pathLst>
                <a:path w="7664450" h="606425">
                  <a:moveTo>
                    <a:pt x="549047" y="0"/>
                  </a:moveTo>
                  <a:lnTo>
                    <a:pt x="0" y="606187"/>
                  </a:lnTo>
                  <a:lnTo>
                    <a:pt x="7664279" y="606187"/>
                  </a:lnTo>
                  <a:lnTo>
                    <a:pt x="7664279" y="19974"/>
                  </a:lnTo>
                  <a:lnTo>
                    <a:pt x="549047" y="0"/>
                  </a:lnTo>
                  <a:close/>
                </a:path>
              </a:pathLst>
            </a:custGeom>
            <a:solidFill>
              <a:srgbClr val="0C5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18191" y="98493"/>
              <a:ext cx="7664450" cy="606425"/>
            </a:xfrm>
            <a:custGeom>
              <a:avLst/>
              <a:gdLst/>
              <a:ahLst/>
              <a:cxnLst/>
              <a:rect l="l" t="t" r="r" b="b"/>
              <a:pathLst>
                <a:path w="7664450" h="606425">
                  <a:moveTo>
                    <a:pt x="549046" y="0"/>
                  </a:moveTo>
                  <a:lnTo>
                    <a:pt x="7664279" y="19975"/>
                  </a:lnTo>
                  <a:lnTo>
                    <a:pt x="7664279" y="606188"/>
                  </a:lnTo>
                  <a:lnTo>
                    <a:pt x="0" y="606188"/>
                  </a:lnTo>
                  <a:lnTo>
                    <a:pt x="549046" y="0"/>
                  </a:lnTo>
                  <a:close/>
                </a:path>
              </a:pathLst>
            </a:custGeom>
            <a:ln w="12700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2703" y="167640"/>
              <a:ext cx="1670303" cy="5699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8583" y="167640"/>
              <a:ext cx="423672" cy="569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7831" y="167640"/>
              <a:ext cx="4056887" cy="56997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778358" y="224027"/>
            <a:ext cx="51441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Проект</a:t>
            </a:r>
            <a:r>
              <a:rPr spc="-15" dirty="0"/>
              <a:t> </a:t>
            </a:r>
            <a:r>
              <a:rPr spc="-5" dirty="0"/>
              <a:t>«ЕГЭ-2022.</a:t>
            </a:r>
            <a:r>
              <a:rPr spc="-20" dirty="0"/>
              <a:t> </a:t>
            </a:r>
            <a:r>
              <a:rPr spc="-5" dirty="0"/>
              <a:t>Разберем</a:t>
            </a:r>
            <a:r>
              <a:rPr spc="-15" dirty="0"/>
              <a:t> </a:t>
            </a:r>
            <a:r>
              <a:rPr dirty="0"/>
              <a:t>со</a:t>
            </a:r>
            <a:r>
              <a:rPr spc="-20" dirty="0"/>
              <a:t> </a:t>
            </a:r>
            <a:r>
              <a:rPr spc="-5" dirty="0"/>
              <a:t>специалистом»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8466" y="0"/>
            <a:ext cx="12174220" cy="741045"/>
            <a:chOff x="8466" y="0"/>
            <a:chExt cx="12174220" cy="741045"/>
          </a:xfrm>
        </p:grpSpPr>
        <p:sp>
          <p:nvSpPr>
            <p:cNvPr id="10" name="object 10"/>
            <p:cNvSpPr/>
            <p:nvPr/>
          </p:nvSpPr>
          <p:spPr>
            <a:xfrm>
              <a:off x="4364836" y="6311"/>
              <a:ext cx="666115" cy="712470"/>
            </a:xfrm>
            <a:custGeom>
              <a:avLst/>
              <a:gdLst/>
              <a:ahLst/>
              <a:cxnLst/>
              <a:rect l="l" t="t" r="r" b="b"/>
              <a:pathLst>
                <a:path w="666114" h="712470">
                  <a:moveTo>
                    <a:pt x="665825" y="0"/>
                  </a:moveTo>
                  <a:lnTo>
                    <a:pt x="0" y="712230"/>
                  </a:lnTo>
                  <a:lnTo>
                    <a:pt x="0" y="712230"/>
                  </a:lnTo>
                </a:path>
              </a:pathLst>
            </a:custGeom>
            <a:ln w="28575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40184" y="11936"/>
              <a:ext cx="7142480" cy="0"/>
            </a:xfrm>
            <a:custGeom>
              <a:avLst/>
              <a:gdLst/>
              <a:ahLst/>
              <a:cxnLst/>
              <a:rect l="l" t="t" r="r" b="b"/>
              <a:pathLst>
                <a:path w="7142480">
                  <a:moveTo>
                    <a:pt x="0" y="0"/>
                  </a:moveTo>
                  <a:lnTo>
                    <a:pt x="7142289" y="0"/>
                  </a:lnTo>
                </a:path>
              </a:pathLst>
            </a:custGeom>
            <a:ln w="28575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466" y="705910"/>
              <a:ext cx="4375785" cy="0"/>
            </a:xfrm>
            <a:custGeom>
              <a:avLst/>
              <a:gdLst/>
              <a:ahLst/>
              <a:cxnLst/>
              <a:rect l="l" t="t" r="r" b="b"/>
              <a:pathLst>
                <a:path w="4375785">
                  <a:moveTo>
                    <a:pt x="4375419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66" y="0"/>
              <a:ext cx="703704" cy="70591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687323"/>
            <a:ext cx="12191998" cy="17067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632" y="2078499"/>
            <a:ext cx="11814554" cy="126329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555257" y="1880108"/>
            <a:ext cx="1717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Обществознание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1597" y="1904491"/>
            <a:ext cx="7643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1620" algn="l"/>
                <a:tab pos="5195570" algn="l"/>
                <a:tab pos="6856730" algn="l"/>
              </a:tabLst>
            </a:pP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5" dirty="0">
                <a:latin typeface="Calibri"/>
                <a:cs typeface="Calibri"/>
              </a:rPr>
              <a:t>с</a:t>
            </a:r>
            <a:r>
              <a:rPr sz="1800" b="1" spc="-20" dirty="0">
                <a:latin typeface="Calibri"/>
                <a:cs typeface="Calibri"/>
              </a:rPr>
              <a:t>т</a:t>
            </a:r>
            <a:r>
              <a:rPr sz="1800" b="1" spc="-5" dirty="0">
                <a:latin typeface="Calibri"/>
                <a:cs typeface="Calibri"/>
              </a:rPr>
              <a:t>ори</a:t>
            </a:r>
            <a:r>
              <a:rPr sz="1800" b="1" dirty="0">
                <a:latin typeface="Calibri"/>
                <a:cs typeface="Calibri"/>
              </a:rPr>
              <a:t>я	</a:t>
            </a:r>
            <a:r>
              <a:rPr sz="1800" b="1" spc="5" dirty="0">
                <a:latin typeface="Calibri"/>
                <a:cs typeface="Calibri"/>
              </a:rPr>
              <a:t>Л</a:t>
            </a:r>
            <a:r>
              <a:rPr sz="1800" b="1" spc="-5" dirty="0">
                <a:latin typeface="Calibri"/>
                <a:cs typeface="Calibri"/>
              </a:rPr>
              <a:t>и</a:t>
            </a:r>
            <a:r>
              <a:rPr sz="1800" b="1" spc="-15" dirty="0">
                <a:latin typeface="Calibri"/>
                <a:cs typeface="Calibri"/>
              </a:rPr>
              <a:t>т</a:t>
            </a:r>
            <a:r>
              <a:rPr sz="1800" b="1" spc="-10" dirty="0">
                <a:latin typeface="Calibri"/>
                <a:cs typeface="Calibri"/>
              </a:rPr>
              <a:t>е</a:t>
            </a:r>
            <a:r>
              <a:rPr sz="1800" b="1" spc="-5" dirty="0">
                <a:latin typeface="Calibri"/>
                <a:cs typeface="Calibri"/>
              </a:rPr>
              <a:t>р</a:t>
            </a:r>
            <a:r>
              <a:rPr sz="1800" b="1" spc="-10" dirty="0">
                <a:latin typeface="Calibri"/>
                <a:cs typeface="Calibri"/>
              </a:rPr>
              <a:t>а</a:t>
            </a:r>
            <a:r>
              <a:rPr sz="1800" b="1" spc="-5" dirty="0">
                <a:latin typeface="Calibri"/>
                <a:cs typeface="Calibri"/>
              </a:rPr>
              <a:t>тур</a:t>
            </a:r>
            <a:r>
              <a:rPr sz="1800" b="1" dirty="0">
                <a:latin typeface="Calibri"/>
                <a:cs typeface="Calibri"/>
              </a:rPr>
              <a:t>а	</a:t>
            </a:r>
            <a:r>
              <a:rPr sz="1800" b="1" spc="-5" dirty="0">
                <a:latin typeface="Calibri"/>
                <a:cs typeface="Calibri"/>
              </a:rPr>
              <a:t>Фи</a:t>
            </a:r>
            <a:r>
              <a:rPr sz="1800" b="1" spc="-10" dirty="0">
                <a:latin typeface="Calibri"/>
                <a:cs typeface="Calibri"/>
              </a:rPr>
              <a:t>з</a:t>
            </a:r>
            <a:r>
              <a:rPr sz="1800" b="1" spc="-5" dirty="0">
                <a:latin typeface="Calibri"/>
                <a:cs typeface="Calibri"/>
              </a:rPr>
              <a:t>и</a:t>
            </a:r>
            <a:r>
              <a:rPr sz="1800" b="1" spc="-30" dirty="0">
                <a:latin typeface="Calibri"/>
                <a:cs typeface="Calibri"/>
              </a:rPr>
              <a:t>к</a:t>
            </a:r>
            <a:r>
              <a:rPr sz="1800" b="1" dirty="0">
                <a:latin typeface="Calibri"/>
                <a:cs typeface="Calibri"/>
              </a:rPr>
              <a:t>а	</a:t>
            </a:r>
            <a:r>
              <a:rPr sz="1800" b="1" spc="-5" dirty="0">
                <a:latin typeface="Calibri"/>
                <a:cs typeface="Calibri"/>
              </a:rPr>
              <a:t>Хи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я1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37268" y="1919732"/>
            <a:ext cx="2494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8150" algn="l"/>
              </a:tabLst>
            </a:pPr>
            <a:r>
              <a:rPr sz="1800" b="1" spc="-5" dirty="0">
                <a:latin typeface="Calibri"/>
                <a:cs typeface="Calibri"/>
              </a:rPr>
              <a:t>Хи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я2	</a:t>
            </a:r>
            <a:r>
              <a:rPr sz="1800" b="1" spc="-5" dirty="0">
                <a:latin typeface="Calibri"/>
                <a:cs typeface="Calibri"/>
              </a:rPr>
              <a:t>Хи</a:t>
            </a:r>
            <a:r>
              <a:rPr sz="1800" b="1" dirty="0">
                <a:latin typeface="Calibri"/>
                <a:cs typeface="Calibri"/>
              </a:rPr>
              <a:t>м</a:t>
            </a:r>
            <a:r>
              <a:rPr sz="1800" b="1" spc="-5" dirty="0">
                <a:latin typeface="Calibri"/>
                <a:cs typeface="Calibri"/>
              </a:rPr>
              <a:t>и</a:t>
            </a:r>
            <a:r>
              <a:rPr sz="1800" b="1" dirty="0">
                <a:latin typeface="Calibri"/>
                <a:cs typeface="Calibri"/>
              </a:rPr>
              <a:t>я3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7913" y="3392423"/>
            <a:ext cx="1417320" cy="2701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25" marR="204470" indent="107950">
              <a:lnSpc>
                <a:spcPct val="1055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Задание </a:t>
            </a:r>
            <a:r>
              <a:rPr sz="1100" dirty="0">
                <a:latin typeface="Calibri"/>
                <a:cs typeface="Calibri"/>
              </a:rPr>
              <a:t>№ 7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н</a:t>
            </a:r>
            <a:r>
              <a:rPr sz="1100" dirty="0">
                <a:latin typeface="Calibri"/>
                <a:cs typeface="Calibri"/>
              </a:rPr>
              <a:t>а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у</a:t>
            </a:r>
            <a:r>
              <a:rPr sz="1100" spc="-5" dirty="0">
                <a:latin typeface="Calibri"/>
                <a:cs typeface="Calibri"/>
              </a:rPr>
              <a:t>станов</a:t>
            </a:r>
            <a:r>
              <a:rPr sz="1100" dirty="0">
                <a:latin typeface="Calibri"/>
                <a:cs typeface="Calibri"/>
              </a:rPr>
              <a:t>ле</a:t>
            </a:r>
            <a:r>
              <a:rPr sz="1100" spc="-5" dirty="0">
                <a:latin typeface="Calibri"/>
                <a:cs typeface="Calibri"/>
              </a:rPr>
              <a:t>н</a:t>
            </a:r>
            <a:r>
              <a:rPr sz="1100" dirty="0">
                <a:latin typeface="Calibri"/>
                <a:cs typeface="Calibri"/>
              </a:rPr>
              <a:t>ие</a:t>
            </a:r>
            <a:endParaRPr sz="1100">
              <a:latin typeface="Calibri"/>
              <a:cs typeface="Calibri"/>
            </a:endParaRPr>
          </a:p>
          <a:p>
            <a:pPr marL="61594" marR="52705" indent="-1270" algn="ctr">
              <a:lnSpc>
                <a:spcPts val="1420"/>
              </a:lnSpc>
              <a:spcBef>
                <a:spcPts val="35"/>
              </a:spcBef>
            </a:pPr>
            <a:r>
              <a:rPr sz="1100" spc="-5" dirty="0">
                <a:latin typeface="Calibri"/>
                <a:cs typeface="Calibri"/>
              </a:rPr>
              <a:t>причинно-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следственных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связей.</a:t>
            </a:r>
            <a:endParaRPr sz="11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Задания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№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8-11</a:t>
            </a:r>
            <a:endParaRPr sz="1100">
              <a:latin typeface="Calibri"/>
              <a:cs typeface="Calibri"/>
            </a:endParaRPr>
          </a:p>
          <a:p>
            <a:pPr marL="12065" marR="5080" algn="ctr">
              <a:lnSpc>
                <a:spcPts val="1420"/>
              </a:lnSpc>
              <a:spcBef>
                <a:spcPts val="35"/>
              </a:spcBef>
            </a:pPr>
            <a:r>
              <a:rPr sz="1100" spc="-5" dirty="0">
                <a:latin typeface="Calibri"/>
                <a:cs typeface="Calibri"/>
              </a:rPr>
              <a:t>(работа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с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исторической </a:t>
            </a:r>
            <a:r>
              <a:rPr sz="1100" spc="-2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картой).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latin typeface="Calibri"/>
                <a:cs typeface="Calibri"/>
              </a:rPr>
              <a:t>Задание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№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19</a:t>
            </a:r>
            <a:endParaRPr sz="1100">
              <a:latin typeface="Calibri"/>
              <a:cs typeface="Calibri"/>
            </a:endParaRPr>
          </a:p>
          <a:p>
            <a:pPr marL="73660" marR="66040" algn="ctr">
              <a:lnSpc>
                <a:spcPct val="106100"/>
              </a:lnSpc>
              <a:spcBef>
                <a:spcPts val="85"/>
              </a:spcBef>
            </a:pPr>
            <a:r>
              <a:rPr sz="1100" spc="-5" dirty="0">
                <a:latin typeface="Calibri"/>
                <a:cs typeface="Calibri"/>
              </a:rPr>
              <a:t>(знание основных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событий, </a:t>
            </a:r>
            <a:r>
              <a:rPr sz="1100" dirty="0">
                <a:latin typeface="Calibri"/>
                <a:cs typeface="Calibri"/>
              </a:rPr>
              <a:t>явлений,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процессов на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аргументацию.</a:t>
            </a:r>
            <a:r>
              <a:rPr sz="1100" dirty="0">
                <a:latin typeface="Calibri"/>
                <a:cs typeface="Calibri"/>
              </a:rPr>
              <a:t> В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задание добавлен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материал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по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истории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зарубежных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стран).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83978" y="3382771"/>
            <a:ext cx="117094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Задания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10.</a:t>
            </a:r>
            <a:endParaRPr sz="1200">
              <a:latin typeface="Calibri"/>
              <a:cs typeface="Calibri"/>
            </a:endParaRPr>
          </a:p>
          <a:p>
            <a:pPr marL="29845">
              <a:lnSpc>
                <a:spcPct val="100000"/>
              </a:lnSpc>
              <a:spcBef>
                <a:spcPts val="45"/>
              </a:spcBef>
            </a:pPr>
            <a:r>
              <a:rPr sz="1200" spc="-5" dirty="0">
                <a:latin typeface="Calibri"/>
                <a:cs typeface="Calibri"/>
              </a:rPr>
              <a:t>Задания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6,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11.</a:t>
            </a:r>
            <a:endParaRPr sz="12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  <a:spcBef>
                <a:spcPts val="75"/>
              </a:spcBef>
            </a:pPr>
            <a:r>
              <a:rPr sz="1200" spc="-5" dirty="0">
                <a:latin typeface="Calibri"/>
                <a:cs typeface="Calibri"/>
              </a:rPr>
              <a:t>Задание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12.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40920" y="3367532"/>
            <a:ext cx="867410" cy="4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Задания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200" dirty="0">
                <a:latin typeface="Calibri"/>
                <a:cs typeface="Calibri"/>
              </a:rPr>
              <a:t>№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21,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23,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25.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66036" y="3382771"/>
            <a:ext cx="1030605" cy="8026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200" spc="-5" dirty="0">
                <a:latin typeface="Calibri"/>
                <a:cs typeface="Calibri"/>
              </a:rPr>
              <a:t>Задания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200" dirty="0">
                <a:latin typeface="Calibri"/>
                <a:cs typeface="Calibri"/>
              </a:rPr>
              <a:t>№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24</a:t>
            </a:r>
            <a:r>
              <a:rPr sz="1200" spc="-5" dirty="0">
                <a:latin typeface="Calibri"/>
                <a:cs typeface="Calibri"/>
              </a:rPr>
              <a:t>-</a:t>
            </a:r>
            <a:r>
              <a:rPr sz="1200" dirty="0"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200" spc="-5" dirty="0">
                <a:latin typeface="Calibri"/>
                <a:cs typeface="Calibri"/>
              </a:rPr>
              <a:t>(с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развернутым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1200" spc="-5" dirty="0">
                <a:latin typeface="Calibri"/>
                <a:cs typeface="Calibri"/>
              </a:rPr>
              <a:t>ответом).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11892" y="3394964"/>
            <a:ext cx="361632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Ролик </a:t>
            </a:r>
            <a:r>
              <a:rPr sz="1200" dirty="0">
                <a:latin typeface="Calibri"/>
                <a:cs typeface="Calibri"/>
              </a:rPr>
              <a:t>1:</a:t>
            </a:r>
            <a:r>
              <a:rPr sz="1200" spc="-5" dirty="0">
                <a:latin typeface="Calibri"/>
                <a:cs typeface="Calibri"/>
              </a:rPr>
              <a:t> Задания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21,23,28.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200" spc="-10" dirty="0">
                <a:latin typeface="Calibri"/>
                <a:cs typeface="Calibri"/>
              </a:rPr>
              <a:t>Ролик </a:t>
            </a:r>
            <a:r>
              <a:rPr sz="1200" dirty="0">
                <a:latin typeface="Calibri"/>
                <a:cs typeface="Calibri"/>
              </a:rPr>
              <a:t>2:</a:t>
            </a:r>
            <a:r>
              <a:rPr sz="1200" spc="-5" dirty="0">
                <a:latin typeface="Calibri"/>
                <a:cs typeface="Calibri"/>
              </a:rPr>
              <a:t> Задания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29,30,31,32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200" spc="-10" dirty="0">
                <a:latin typeface="Calibri"/>
                <a:cs typeface="Calibri"/>
              </a:rPr>
              <a:t>Ролик</a:t>
            </a:r>
            <a:r>
              <a:rPr sz="1200" dirty="0">
                <a:latin typeface="Calibri"/>
                <a:cs typeface="Calibri"/>
              </a:rPr>
              <a:t> 3: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Задания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№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34,35 </a:t>
            </a:r>
            <a:r>
              <a:rPr sz="1200" spc="-5" dirty="0">
                <a:latin typeface="Calibri"/>
                <a:cs typeface="Calibri"/>
              </a:rPr>
              <a:t>(наиболее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трудные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задания)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5817462" y="4388594"/>
          <a:ext cx="6115050" cy="2129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5555"/>
                <a:gridCol w="3579495"/>
              </a:tblGrid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История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19050">
                      <a:solidFill>
                        <a:srgbClr val="A5A5A5"/>
                      </a:solidFill>
                      <a:prstDash val="solid"/>
                    </a:lnT>
                    <a:lnB w="28575">
                      <a:solidFill>
                        <a:srgbClr val="A5A5A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b="1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Calibri"/>
                          <a:cs typeface="Calibri"/>
                        </a:rPr>
                        <a:t>https://youtu.be/RyOyWSB_NNQ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19050">
                      <a:solidFill>
                        <a:srgbClr val="A5A5A5"/>
                      </a:solidFill>
                      <a:prstDash val="solid"/>
                    </a:lnT>
                    <a:lnB w="28575">
                      <a:solidFill>
                        <a:srgbClr val="A5A5A5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Литература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28575">
                      <a:solidFill>
                        <a:srgbClr val="A5A5A5"/>
                      </a:solidFill>
                      <a:prstDash val="solid"/>
                    </a:lnT>
                    <a:lnB w="19050">
                      <a:solidFill>
                        <a:srgbClr val="A5A5A5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b="1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Calibri"/>
                          <a:cs typeface="Calibri"/>
                        </a:rPr>
                        <a:t>https://youtu.be/PzxlX-pK4T4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28575">
                      <a:solidFill>
                        <a:srgbClr val="A5A5A5"/>
                      </a:solidFill>
                      <a:prstDash val="solid"/>
                    </a:lnT>
                    <a:lnB w="19050">
                      <a:solidFill>
                        <a:srgbClr val="A5A5A5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Обществознание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19050">
                      <a:solidFill>
                        <a:srgbClr val="A5A5A5"/>
                      </a:solidFill>
                      <a:prstDash val="solid"/>
                    </a:lnT>
                    <a:lnB w="19050">
                      <a:solidFill>
                        <a:srgbClr val="A5A5A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b="1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Calibri"/>
                          <a:cs typeface="Calibri"/>
                        </a:rPr>
                        <a:t>https://youtu.be/-C2jMnFLYnk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19050">
                      <a:solidFill>
                        <a:srgbClr val="A5A5A5"/>
                      </a:solidFill>
                      <a:prstDash val="solid"/>
                    </a:lnT>
                    <a:lnB w="19050">
                      <a:solidFill>
                        <a:srgbClr val="A5A5A5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Физика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19050">
                      <a:solidFill>
                        <a:srgbClr val="A5A5A5"/>
                      </a:solidFill>
                      <a:prstDash val="solid"/>
                    </a:lnT>
                    <a:lnB w="19050">
                      <a:solidFill>
                        <a:srgbClr val="A5A5A5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b="1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Calibri"/>
                          <a:cs typeface="Calibri"/>
                        </a:rPr>
                        <a:t>https://youtu.be/ZFG-Z96R1c0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19050">
                      <a:solidFill>
                        <a:srgbClr val="A5A5A5"/>
                      </a:solidFill>
                      <a:prstDash val="solid"/>
                    </a:lnT>
                    <a:lnB w="19050">
                      <a:solidFill>
                        <a:srgbClr val="A5A5A5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62808">
                <a:tc row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Химия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19050">
                      <a:solidFill>
                        <a:srgbClr val="A5A5A5"/>
                      </a:solidFill>
                      <a:prstDash val="solid"/>
                    </a:lnT>
                    <a:lnB w="19050">
                      <a:solidFill>
                        <a:srgbClr val="A5A5A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b="1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Calibri"/>
                          <a:cs typeface="Calibri"/>
                        </a:rPr>
                        <a:t>https://youtu.be/0mdYsZqW7eE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19050">
                      <a:solidFill>
                        <a:srgbClr val="A5A5A5"/>
                      </a:solidFill>
                      <a:prstDash val="solid"/>
                    </a:lnT>
                    <a:lnB w="19050">
                      <a:solidFill>
                        <a:srgbClr val="A5A5A5"/>
                      </a:solidFill>
                      <a:prstDash val="solid"/>
                    </a:lnB>
                  </a:tcPr>
                </a:tc>
              </a:tr>
              <a:tr h="2628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19050">
                      <a:solidFill>
                        <a:srgbClr val="A5A5A5"/>
                      </a:solidFill>
                      <a:prstDash val="solid"/>
                    </a:lnT>
                    <a:lnB w="19050">
                      <a:solidFill>
                        <a:srgbClr val="A5A5A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Calibri"/>
                          <a:cs typeface="Calibri"/>
                        </a:rPr>
                        <a:t>https://youtu.be/zZone_0EDWU-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A5A5A5"/>
                      </a:solidFill>
                      <a:prstDash val="solid"/>
                    </a:lnB>
                    <a:solidFill>
                      <a:srgbClr val="EDEDED"/>
                    </a:solidFill>
                  </a:tcPr>
                </a:tc>
              </a:tr>
              <a:tr h="26280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0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19050">
                      <a:solidFill>
                        <a:srgbClr val="A5A5A5"/>
                      </a:solidFill>
                      <a:prstDash val="solid"/>
                    </a:lnT>
                    <a:lnB w="19050">
                      <a:solidFill>
                        <a:srgbClr val="A5A5A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u="sng" spc="-5" dirty="0">
                          <a:solidFill>
                            <a:srgbClr val="0563C1"/>
                          </a:solidFill>
                          <a:uFill>
                            <a:solidFill>
                              <a:srgbClr val="0563C1"/>
                            </a:solidFill>
                          </a:uFill>
                          <a:latin typeface="Calibri"/>
                          <a:cs typeface="Calibri"/>
                        </a:rPr>
                        <a:t>https://youtu.be/8ciN-mgwa4w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9050">
                      <a:solidFill>
                        <a:srgbClr val="A5A5A5"/>
                      </a:solidFill>
                      <a:prstDash val="solid"/>
                    </a:lnL>
                    <a:lnR w="19050">
                      <a:solidFill>
                        <a:srgbClr val="A5A5A5"/>
                      </a:solidFill>
                      <a:prstDash val="solid"/>
                    </a:lnR>
                    <a:lnT w="19050">
                      <a:solidFill>
                        <a:srgbClr val="A5A5A5"/>
                      </a:solidFill>
                      <a:prstDash val="solid"/>
                    </a:lnT>
                    <a:lnB w="19050">
                      <a:solidFill>
                        <a:srgbClr val="A5A5A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70298" y="4404469"/>
            <a:ext cx="3663684" cy="208205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97859" y="874267"/>
            <a:ext cx="1056322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видеороликах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председателей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предметных комиссий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Самарской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области: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ts val="2125"/>
              </a:lnSpc>
              <a:buFont typeface="Verdana"/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отображены</a:t>
            </a:r>
            <a:r>
              <a:rPr sz="1800" spc="-5" dirty="0">
                <a:latin typeface="Calibri"/>
                <a:cs typeface="Calibri"/>
              </a:rPr>
              <a:t> изменения КИМ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2022 </a:t>
            </a:r>
            <a:r>
              <a:rPr sz="1800" spc="-15" dirty="0">
                <a:latin typeface="Calibri"/>
                <a:cs typeface="Calibri"/>
              </a:rPr>
              <a:t>года;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45"/>
              </a:spcBef>
              <a:buFont typeface="Verdana"/>
              <a:buChar char="•"/>
              <a:tabLst>
                <a:tab pos="297815" algn="l"/>
                <a:tab pos="298450" algn="l"/>
              </a:tabLst>
            </a:pPr>
            <a:r>
              <a:rPr sz="1800" spc="-10" dirty="0">
                <a:latin typeface="Calibri"/>
                <a:cs typeface="Calibri"/>
              </a:rPr>
              <a:t>представлен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разбор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наиболее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сложных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экзаменационных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заданий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демонстрацией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эталонных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ответов.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6441" y="111478"/>
            <a:ext cx="7654925" cy="638810"/>
            <a:chOff x="4476441" y="111478"/>
            <a:chExt cx="7654925" cy="638810"/>
          </a:xfrm>
        </p:grpSpPr>
        <p:sp>
          <p:nvSpPr>
            <p:cNvPr id="3" name="object 3"/>
            <p:cNvSpPr/>
            <p:nvPr/>
          </p:nvSpPr>
          <p:spPr>
            <a:xfrm>
              <a:off x="4482791" y="117828"/>
              <a:ext cx="7642225" cy="588645"/>
            </a:xfrm>
            <a:custGeom>
              <a:avLst/>
              <a:gdLst/>
              <a:ahLst/>
              <a:cxnLst/>
              <a:rect l="l" t="t" r="r" b="b"/>
              <a:pathLst>
                <a:path w="7642225" h="588645">
                  <a:moveTo>
                    <a:pt x="547441" y="0"/>
                  </a:moveTo>
                  <a:lnTo>
                    <a:pt x="0" y="588082"/>
                  </a:lnTo>
                  <a:lnTo>
                    <a:pt x="7641883" y="588082"/>
                  </a:lnTo>
                  <a:lnTo>
                    <a:pt x="7641883" y="19378"/>
                  </a:lnTo>
                  <a:lnTo>
                    <a:pt x="547441" y="0"/>
                  </a:lnTo>
                  <a:close/>
                </a:path>
              </a:pathLst>
            </a:custGeom>
            <a:solidFill>
              <a:srgbClr val="0C5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82791" y="117828"/>
              <a:ext cx="7642225" cy="588645"/>
            </a:xfrm>
            <a:custGeom>
              <a:avLst/>
              <a:gdLst/>
              <a:ahLst/>
              <a:cxnLst/>
              <a:rect l="l" t="t" r="r" b="b"/>
              <a:pathLst>
                <a:path w="7642225" h="588645">
                  <a:moveTo>
                    <a:pt x="547442" y="0"/>
                  </a:moveTo>
                  <a:lnTo>
                    <a:pt x="7641884" y="19378"/>
                  </a:lnTo>
                  <a:lnTo>
                    <a:pt x="7641884" y="588083"/>
                  </a:lnTo>
                  <a:lnTo>
                    <a:pt x="0" y="588083"/>
                  </a:lnTo>
                  <a:lnTo>
                    <a:pt x="547442" y="0"/>
                  </a:lnTo>
                  <a:close/>
                </a:path>
              </a:pathLst>
            </a:custGeom>
            <a:ln w="12700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6600" y="176783"/>
              <a:ext cx="2459736" cy="57302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32646" y="233171"/>
            <a:ext cx="2143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Готовятся </a:t>
            </a:r>
            <a:r>
              <a:rPr dirty="0"/>
              <a:t>к</a:t>
            </a:r>
            <a:r>
              <a:rPr spc="-40" dirty="0"/>
              <a:t> </a:t>
            </a:r>
            <a:r>
              <a:rPr spc="-5" dirty="0"/>
              <a:t>выпуску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2134215" cy="724535"/>
            <a:chOff x="0" y="0"/>
            <a:chExt cx="12134215" cy="724535"/>
          </a:xfrm>
        </p:grpSpPr>
        <p:sp>
          <p:nvSpPr>
            <p:cNvPr id="8" name="object 8"/>
            <p:cNvSpPr/>
            <p:nvPr/>
          </p:nvSpPr>
          <p:spPr>
            <a:xfrm>
              <a:off x="4344756" y="19052"/>
              <a:ext cx="662940" cy="691515"/>
            </a:xfrm>
            <a:custGeom>
              <a:avLst/>
              <a:gdLst/>
              <a:ahLst/>
              <a:cxnLst/>
              <a:rect l="l" t="t" r="r" b="b"/>
              <a:pathLst>
                <a:path w="662939" h="691515">
                  <a:moveTo>
                    <a:pt x="662608" y="0"/>
                  </a:moveTo>
                  <a:lnTo>
                    <a:pt x="0" y="690958"/>
                  </a:lnTo>
                  <a:lnTo>
                    <a:pt x="0" y="690958"/>
                  </a:lnTo>
                </a:path>
              </a:pathLst>
            </a:custGeom>
            <a:ln w="28575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26413" y="25364"/>
              <a:ext cx="7108190" cy="0"/>
            </a:xfrm>
            <a:custGeom>
              <a:avLst/>
              <a:gdLst/>
              <a:ahLst/>
              <a:cxnLst/>
              <a:rect l="l" t="t" r="r" b="b"/>
              <a:pathLst>
                <a:path w="7108190">
                  <a:moveTo>
                    <a:pt x="0" y="0"/>
                  </a:moveTo>
                  <a:lnTo>
                    <a:pt x="7107786" y="0"/>
                  </a:lnTo>
                </a:path>
              </a:pathLst>
            </a:custGeom>
            <a:ln w="28575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707565"/>
              <a:ext cx="4354830" cy="0"/>
            </a:xfrm>
            <a:custGeom>
              <a:avLst/>
              <a:gdLst/>
              <a:ahLst/>
              <a:cxnLst/>
              <a:rect l="l" t="t" r="r" b="b"/>
              <a:pathLst>
                <a:path w="4354830">
                  <a:moveTo>
                    <a:pt x="4354282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6" y="0"/>
              <a:ext cx="703704" cy="70591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687323"/>
            <a:ext cx="12191998" cy="170676"/>
          </a:xfrm>
          <a:prstGeom prst="rect">
            <a:avLst/>
          </a:prstGeom>
        </p:spPr>
      </p:pic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374776" y="1009153"/>
          <a:ext cx="9725660" cy="5057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5100"/>
                <a:gridCol w="5327015"/>
                <a:gridCol w="1693545"/>
              </a:tblGrid>
              <a:tr h="291101">
                <a:tc>
                  <a:txBody>
                    <a:bodyPr/>
                    <a:lstStyle/>
                    <a:p>
                      <a:pPr marL="8502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Предмет/ФИО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9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Содержание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роликов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539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Сроки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публикации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Математика.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 marR="584835">
                        <a:lnSpc>
                          <a:spcPct val="118300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Профильный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уровень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/ 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Богданов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Сергей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Николаевич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ролике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отображены: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 marR="113664">
                        <a:lnSpc>
                          <a:spcPct val="118300"/>
                        </a:lnSpc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изменения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оценке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решения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заданий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развернутым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ответом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85" dirty="0"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18; </a:t>
                      </a:r>
                      <a:r>
                        <a:rPr sz="12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решения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задач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85" dirty="0"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9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85" dirty="0"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10.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08.02.2022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Математика.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Базовый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уровень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/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>
                        <a:lnSpc>
                          <a:spcPts val="1335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Пономарева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 Лариса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Владимировна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ролике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отображен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разбор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заданий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математике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базового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уровня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учетом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40" dirty="0">
                          <a:latin typeface="Microsoft Sans Serif"/>
                          <a:cs typeface="Microsoft Sans Serif"/>
                        </a:rPr>
                        <a:t>КИМ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2022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года.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176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08.02.2022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Литература/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Гронштейн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Татьяна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Александровна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ролике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отображены: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 marR="3255645">
                        <a:lnSpc>
                          <a:spcPct val="118300"/>
                        </a:lnSpc>
                      </a:pP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Разбор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заданий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85" dirty="0"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6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85" dirty="0"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11. </a:t>
                      </a:r>
                      <a:r>
                        <a:rPr sz="1200" spc="-3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Разбор</a:t>
                      </a:r>
                      <a:r>
                        <a:rPr sz="12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задания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5.2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08.02.2022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6059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Английский </a:t>
                      </a:r>
                      <a:r>
                        <a:rPr sz="1200" spc="-30" dirty="0">
                          <a:latin typeface="Microsoft Sans Serif"/>
                          <a:cs typeface="Microsoft Sans Serif"/>
                        </a:rPr>
                        <a:t>язык/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ролике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отображены: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5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08.02.2022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Меднова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Светлана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Тимофеевна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Ролик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1: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разбор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задания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письменной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части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85" dirty="0"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39,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разбор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задания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письменной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части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85" dirty="0"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40.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spc="-35" dirty="0">
                          <a:latin typeface="Microsoft Sans Serif"/>
                          <a:cs typeface="Microsoft Sans Serif"/>
                        </a:rPr>
                        <a:t>Ролик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2: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разбор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заданий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устной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части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(задание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85" dirty="0"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3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200" spc="3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условный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диалог-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90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335"/>
                        </a:lnSpc>
                        <a:spcBef>
                          <a:spcPts val="6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интервью)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Обществознание/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Шумская Елена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Геннадьевна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303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ролике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отображен: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 marR="344805">
                        <a:lnSpc>
                          <a:spcPct val="118300"/>
                        </a:lnSpc>
                      </a:pP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практикум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решения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новых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заданий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40" dirty="0">
                          <a:latin typeface="Microsoft Sans Serif"/>
                          <a:cs typeface="Microsoft Sans Serif"/>
                        </a:rPr>
                        <a:t>(№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23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85" dirty="0">
                          <a:latin typeface="Microsoft Sans Serif"/>
                          <a:cs typeface="Microsoft Sans Serif"/>
                        </a:rPr>
                        <a:t>№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25)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примерах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работ </a:t>
                      </a:r>
                      <a:r>
                        <a:rPr sz="12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учащихся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после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10.02.2022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История/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Харитонова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 Ирина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Олеговна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ролике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отображен: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 marR="144780">
                        <a:lnSpc>
                          <a:spcPct val="116700"/>
                        </a:lnSpc>
                      </a:pP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разбор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наиболее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сложных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заданий</a:t>
                      </a:r>
                      <a:r>
                        <a:rPr sz="12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2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демонстрацией</a:t>
                      </a:r>
                      <a:r>
                        <a:rPr sz="12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эталонных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ответов </a:t>
                      </a:r>
                      <a:r>
                        <a:rPr sz="12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участников.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430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после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14.02.2022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0374"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«Заполнение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бланков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ЕГЭ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31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это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 marR="755650">
                        <a:lnSpc>
                          <a:spcPct val="118300"/>
                        </a:lnSpc>
                      </a:pP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про100»/Пинчук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Анастасия </a:t>
                      </a:r>
                      <a:r>
                        <a:rPr sz="12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Владимировна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ролике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отображены: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  <a:p>
                      <a:pPr marL="23495" marR="879475">
                        <a:lnSpc>
                          <a:spcPct val="118300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правила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заполнения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бланков,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виды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20" dirty="0">
                          <a:latin typeface="Microsoft Sans Serif"/>
                          <a:cs typeface="Microsoft Sans Serif"/>
                        </a:rPr>
                        <a:t>бланков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2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особенности</a:t>
                      </a:r>
                      <a:r>
                        <a:rPr sz="12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их </a:t>
                      </a:r>
                      <a:r>
                        <a:rPr sz="1200" spc="-3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заполнения.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Исправление</a:t>
                      </a:r>
                      <a:r>
                        <a:rPr sz="12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ошибочных</a:t>
                      </a:r>
                      <a:r>
                        <a:rPr sz="12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15" dirty="0">
                          <a:latin typeface="Microsoft Sans Serif"/>
                          <a:cs typeface="Microsoft Sans Serif"/>
                        </a:rPr>
                        <a:t>ответов.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после</a:t>
                      </a:r>
                      <a:r>
                        <a:rPr sz="12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14.02.2022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127"/>
            <a:ext cx="4511040" cy="4605655"/>
            <a:chOff x="0" y="1405127"/>
            <a:chExt cx="4511040" cy="46056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05127"/>
              <a:ext cx="4511040" cy="46055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933" y="1597915"/>
              <a:ext cx="4139326" cy="421970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594661" y="15240"/>
            <a:ext cx="7545070" cy="697230"/>
            <a:chOff x="4594661" y="15240"/>
            <a:chExt cx="7545070" cy="697230"/>
          </a:xfrm>
        </p:grpSpPr>
        <p:sp>
          <p:nvSpPr>
            <p:cNvPr id="6" name="object 6"/>
            <p:cNvSpPr/>
            <p:nvPr/>
          </p:nvSpPr>
          <p:spPr>
            <a:xfrm>
              <a:off x="4601011" y="99721"/>
              <a:ext cx="7532370" cy="606425"/>
            </a:xfrm>
            <a:custGeom>
              <a:avLst/>
              <a:gdLst/>
              <a:ahLst/>
              <a:cxnLst/>
              <a:rect l="l" t="t" r="r" b="b"/>
              <a:pathLst>
                <a:path w="7532370" h="606425">
                  <a:moveTo>
                    <a:pt x="539579" y="0"/>
                  </a:moveTo>
                  <a:lnTo>
                    <a:pt x="0" y="606188"/>
                  </a:lnTo>
                  <a:lnTo>
                    <a:pt x="7532129" y="606188"/>
                  </a:lnTo>
                  <a:lnTo>
                    <a:pt x="7532129" y="19975"/>
                  </a:lnTo>
                  <a:lnTo>
                    <a:pt x="539579" y="0"/>
                  </a:lnTo>
                  <a:close/>
                </a:path>
              </a:pathLst>
            </a:custGeom>
            <a:solidFill>
              <a:srgbClr val="0C5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01011" y="99721"/>
              <a:ext cx="7532370" cy="606425"/>
            </a:xfrm>
            <a:custGeom>
              <a:avLst/>
              <a:gdLst/>
              <a:ahLst/>
              <a:cxnLst/>
              <a:rect l="l" t="t" r="r" b="b"/>
              <a:pathLst>
                <a:path w="7532370" h="606425">
                  <a:moveTo>
                    <a:pt x="539579" y="0"/>
                  </a:moveTo>
                  <a:lnTo>
                    <a:pt x="7532130" y="19975"/>
                  </a:lnTo>
                  <a:lnTo>
                    <a:pt x="7532130" y="606188"/>
                  </a:lnTo>
                  <a:lnTo>
                    <a:pt x="0" y="606188"/>
                  </a:lnTo>
                  <a:lnTo>
                    <a:pt x="539579" y="0"/>
                  </a:lnTo>
                  <a:close/>
                </a:path>
              </a:pathLst>
            </a:custGeom>
            <a:ln w="12700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0367" y="15240"/>
              <a:ext cx="2444495" cy="57302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086126" y="71628"/>
            <a:ext cx="65620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146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Полезные</a:t>
            </a:r>
            <a:r>
              <a:rPr dirty="0"/>
              <a:t> </a:t>
            </a:r>
            <a:r>
              <a:rPr spc="-5" dirty="0"/>
              <a:t>ресурсы,</a:t>
            </a:r>
            <a:r>
              <a:rPr spc="5" dirty="0"/>
              <a:t> </a:t>
            </a:r>
            <a:r>
              <a:rPr spc="-5" dirty="0"/>
              <a:t>актуальная</a:t>
            </a:r>
            <a:r>
              <a:rPr dirty="0"/>
              <a:t> </a:t>
            </a:r>
            <a:r>
              <a:rPr spc="-5" dirty="0"/>
              <a:t>информация </a:t>
            </a:r>
            <a:r>
              <a:rPr dirty="0"/>
              <a:t>о</a:t>
            </a:r>
            <a:r>
              <a:rPr spc="-5" dirty="0"/>
              <a:t> </a:t>
            </a:r>
            <a:r>
              <a:rPr spc="-10" dirty="0"/>
              <a:t>порядке </a:t>
            </a:r>
            <a:r>
              <a:rPr spc="-5" dirty="0"/>
              <a:t> </a:t>
            </a:r>
            <a:r>
              <a:rPr spc="-15" dirty="0"/>
              <a:t>прохождения</a:t>
            </a:r>
            <a:r>
              <a:rPr spc="-5" dirty="0"/>
              <a:t> экзаменов</a:t>
            </a:r>
            <a:r>
              <a:rPr spc="5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spc="-5" dirty="0"/>
              <a:t>материалы</a:t>
            </a:r>
            <a:r>
              <a:rPr spc="5" dirty="0"/>
              <a:t> </a:t>
            </a:r>
            <a:r>
              <a:rPr spc="-5" dirty="0"/>
              <a:t>для </a:t>
            </a:r>
            <a:r>
              <a:rPr spc="-20" dirty="0"/>
              <a:t>подготовки</a:t>
            </a:r>
            <a:r>
              <a:rPr spc="-5" dirty="0"/>
              <a:t> </a:t>
            </a:r>
            <a:r>
              <a:rPr dirty="0"/>
              <a:t>к</a:t>
            </a:r>
            <a:r>
              <a:rPr spc="-5" dirty="0"/>
              <a:t> ним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12133580" cy="754380"/>
            <a:chOff x="0" y="0"/>
            <a:chExt cx="12133580" cy="754380"/>
          </a:xfrm>
        </p:grpSpPr>
        <p:sp>
          <p:nvSpPr>
            <p:cNvPr id="11" name="object 11"/>
            <p:cNvSpPr/>
            <p:nvPr/>
          </p:nvSpPr>
          <p:spPr>
            <a:xfrm>
              <a:off x="4338331" y="15838"/>
              <a:ext cx="664845" cy="712470"/>
            </a:xfrm>
            <a:custGeom>
              <a:avLst/>
              <a:gdLst/>
              <a:ahLst/>
              <a:cxnLst/>
              <a:rect l="l" t="t" r="r" b="b"/>
              <a:pathLst>
                <a:path w="664845" h="712470">
                  <a:moveTo>
                    <a:pt x="664690" y="0"/>
                  </a:moveTo>
                  <a:lnTo>
                    <a:pt x="0" y="712230"/>
                  </a:lnTo>
                  <a:lnTo>
                    <a:pt x="0" y="712230"/>
                  </a:lnTo>
                </a:path>
              </a:pathLst>
            </a:custGeom>
            <a:ln w="28575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03021" y="2412"/>
              <a:ext cx="7130415" cy="0"/>
            </a:xfrm>
            <a:custGeom>
              <a:avLst/>
              <a:gdLst/>
              <a:ahLst/>
              <a:cxnLst/>
              <a:rect l="l" t="t" r="r" b="b"/>
              <a:pathLst>
                <a:path w="7130415">
                  <a:moveTo>
                    <a:pt x="0" y="0"/>
                  </a:moveTo>
                  <a:lnTo>
                    <a:pt x="7130121" y="0"/>
                  </a:lnTo>
                </a:path>
              </a:pathLst>
            </a:custGeom>
            <a:ln w="28575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691622"/>
              <a:ext cx="4338955" cy="28575"/>
            </a:xfrm>
            <a:custGeom>
              <a:avLst/>
              <a:gdLst/>
              <a:ahLst/>
              <a:cxnLst/>
              <a:rect l="l" t="t" r="r" b="b"/>
              <a:pathLst>
                <a:path w="4338955" h="28575">
                  <a:moveTo>
                    <a:pt x="0" y="28575"/>
                  </a:moveTo>
                  <a:lnTo>
                    <a:pt x="0" y="0"/>
                  </a:lnTo>
                  <a:lnTo>
                    <a:pt x="4338331" y="0"/>
                  </a:lnTo>
                  <a:lnTo>
                    <a:pt x="4338331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0C5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66" y="0"/>
              <a:ext cx="703704" cy="705910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6687323"/>
            <a:ext cx="12191998" cy="17067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07937" y="782827"/>
            <a:ext cx="11230610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270885" marR="5080" indent="-325882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Calibri"/>
                <a:cs typeface="Calibri"/>
              </a:rPr>
              <a:t>ФИПИ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опубликовал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демоверсии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экзаменационных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материалов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ЕГЭ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всем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предметам,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которые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были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обновлены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основе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ФГОС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среднего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общего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образования.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1161288"/>
            <a:ext cx="875030" cy="1064260"/>
            <a:chOff x="0" y="1161288"/>
            <a:chExt cx="875030" cy="106426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1161288"/>
              <a:ext cx="874776" cy="10637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014" y="1354640"/>
              <a:ext cx="514350" cy="67832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09728" y="1383791"/>
            <a:ext cx="12079605" cy="5431790"/>
            <a:chOff x="109728" y="1383791"/>
            <a:chExt cx="12079605" cy="543179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728" y="5885687"/>
              <a:ext cx="4279392" cy="6705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9860" y="5958348"/>
              <a:ext cx="4059472" cy="52321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9859" y="5958348"/>
              <a:ext cx="4059554" cy="523240"/>
            </a:xfrm>
            <a:custGeom>
              <a:avLst/>
              <a:gdLst/>
              <a:ahLst/>
              <a:cxnLst/>
              <a:rect l="l" t="t" r="r" b="b"/>
              <a:pathLst>
                <a:path w="4059554" h="523239">
                  <a:moveTo>
                    <a:pt x="0" y="0"/>
                  </a:moveTo>
                  <a:lnTo>
                    <a:pt x="4059473" y="0"/>
                  </a:lnTo>
                  <a:lnTo>
                    <a:pt x="4059473" y="523220"/>
                  </a:lnTo>
                  <a:lnTo>
                    <a:pt x="0" y="523220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3647" y="5943599"/>
              <a:ext cx="1335024" cy="41148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2919" y="2365247"/>
              <a:ext cx="2127504" cy="20116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505941" y="2556197"/>
              <a:ext cx="1743076" cy="162793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64324" y="3131770"/>
              <a:ext cx="1828802" cy="16862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312919" y="4230623"/>
              <a:ext cx="2170176" cy="204825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05941" y="4421281"/>
              <a:ext cx="1786180" cy="16653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27351" y="1529171"/>
              <a:ext cx="1057151" cy="89993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72783" y="4925567"/>
              <a:ext cx="2182367" cy="18897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64324" y="5117191"/>
              <a:ext cx="1798430" cy="150501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515057" y="2114547"/>
              <a:ext cx="3481043" cy="44613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494694" y="1444330"/>
              <a:ext cx="1768058" cy="141316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09432" y="1383791"/>
              <a:ext cx="3779520" cy="6675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515057" y="1455918"/>
              <a:ext cx="3629025" cy="5232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076944" y="1441703"/>
              <a:ext cx="1289303" cy="41147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515057" y="1455917"/>
            <a:ext cx="3629025" cy="523240"/>
          </a:xfrm>
          <a:prstGeom prst="rect">
            <a:avLst/>
          </a:prstGeom>
          <a:ln w="6350">
            <a:solidFill>
              <a:srgbClr val="5B9BD5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527685" marR="109855" indent="-410845">
              <a:lnSpc>
                <a:spcPct val="101400"/>
              </a:lnSpc>
              <a:spcBef>
                <a:spcPts val="240"/>
              </a:spcBef>
            </a:pPr>
            <a:r>
              <a:rPr sz="1400" spc="-10" dirty="0">
                <a:latin typeface="Calibri"/>
                <a:cs typeface="Calibri"/>
              </a:rPr>
              <a:t>https://</a:t>
            </a:r>
            <a:r>
              <a:rPr sz="1400" b="1" spc="-10" dirty="0">
                <a:latin typeface="Calibri"/>
                <a:cs typeface="Calibri"/>
                <a:hlinkClick r:id="rId25"/>
              </a:rPr>
              <a:t>www.youtube</a:t>
            </a:r>
            <a:r>
              <a:rPr sz="1400" spc="-10" dirty="0">
                <a:latin typeface="Calibri"/>
                <a:cs typeface="Calibri"/>
                <a:hlinkClick r:id="rId25"/>
              </a:rPr>
              <a:t>.com/playlist?list=PLr3fD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r4EMQM5AodCYsRj9KAf4YV355pyy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00900" y="72160"/>
            <a:ext cx="7639050" cy="680085"/>
            <a:chOff x="4500900" y="72160"/>
            <a:chExt cx="7639050" cy="680085"/>
          </a:xfrm>
        </p:grpSpPr>
        <p:sp>
          <p:nvSpPr>
            <p:cNvPr id="3" name="object 3"/>
            <p:cNvSpPr/>
            <p:nvPr/>
          </p:nvSpPr>
          <p:spPr>
            <a:xfrm>
              <a:off x="4507250" y="78510"/>
              <a:ext cx="7626350" cy="667385"/>
            </a:xfrm>
            <a:custGeom>
              <a:avLst/>
              <a:gdLst/>
              <a:ahLst/>
              <a:cxnLst/>
              <a:rect l="l" t="t" r="r" b="b"/>
              <a:pathLst>
                <a:path w="7626350" h="667385">
                  <a:moveTo>
                    <a:pt x="546296" y="0"/>
                  </a:moveTo>
                  <a:lnTo>
                    <a:pt x="0" y="667122"/>
                  </a:lnTo>
                  <a:lnTo>
                    <a:pt x="7625891" y="667122"/>
                  </a:lnTo>
                  <a:lnTo>
                    <a:pt x="7625891" y="21983"/>
                  </a:lnTo>
                  <a:lnTo>
                    <a:pt x="546296" y="0"/>
                  </a:lnTo>
                  <a:close/>
                </a:path>
              </a:pathLst>
            </a:custGeom>
            <a:solidFill>
              <a:srgbClr val="0C5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07250" y="78510"/>
              <a:ext cx="7626350" cy="667385"/>
            </a:xfrm>
            <a:custGeom>
              <a:avLst/>
              <a:gdLst/>
              <a:ahLst/>
              <a:cxnLst/>
              <a:rect l="l" t="t" r="r" b="b"/>
              <a:pathLst>
                <a:path w="7626350" h="667385">
                  <a:moveTo>
                    <a:pt x="546296" y="0"/>
                  </a:moveTo>
                  <a:lnTo>
                    <a:pt x="7625891" y="21983"/>
                  </a:lnTo>
                  <a:lnTo>
                    <a:pt x="7625891" y="667122"/>
                  </a:lnTo>
                  <a:lnTo>
                    <a:pt x="0" y="667122"/>
                  </a:lnTo>
                  <a:lnTo>
                    <a:pt x="546296" y="0"/>
                  </a:lnTo>
                  <a:close/>
                </a:path>
              </a:pathLst>
            </a:custGeom>
            <a:ln w="12700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232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Информационно-консультационная</a:t>
            </a:r>
            <a:r>
              <a:rPr spc="-5" dirty="0"/>
              <a:t> </a:t>
            </a:r>
            <a:r>
              <a:rPr spc="-10" dirty="0"/>
              <a:t>система</a:t>
            </a:r>
            <a:r>
              <a:rPr spc="5" dirty="0"/>
              <a:t> </a:t>
            </a:r>
            <a:r>
              <a:rPr spc="-5" dirty="0"/>
              <a:t>«Абитуриент</a:t>
            </a:r>
            <a:r>
              <a:rPr dirty="0"/>
              <a:t> </a:t>
            </a:r>
            <a:r>
              <a:rPr spc="-5" dirty="0"/>
              <a:t>2022»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-5821" y="0"/>
            <a:ext cx="12198350" cy="6858000"/>
            <a:chOff x="-5821" y="0"/>
            <a:chExt cx="12198350" cy="6858000"/>
          </a:xfrm>
        </p:grpSpPr>
        <p:sp>
          <p:nvSpPr>
            <p:cNvPr id="7" name="object 7"/>
            <p:cNvSpPr/>
            <p:nvPr/>
          </p:nvSpPr>
          <p:spPr>
            <a:xfrm>
              <a:off x="4362748" y="32611"/>
              <a:ext cx="571500" cy="713105"/>
            </a:xfrm>
            <a:custGeom>
              <a:avLst/>
              <a:gdLst/>
              <a:ahLst/>
              <a:cxnLst/>
              <a:rect l="l" t="t" r="r" b="b"/>
              <a:pathLst>
                <a:path w="571500" h="713105">
                  <a:moveTo>
                    <a:pt x="571202" y="0"/>
                  </a:moveTo>
                  <a:lnTo>
                    <a:pt x="0" y="713022"/>
                  </a:lnTo>
                  <a:lnTo>
                    <a:pt x="0" y="713022"/>
                  </a:lnTo>
                </a:path>
              </a:pathLst>
            </a:custGeom>
            <a:ln w="28575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33951" y="32609"/>
              <a:ext cx="7199630" cy="0"/>
            </a:xfrm>
            <a:custGeom>
              <a:avLst/>
              <a:gdLst/>
              <a:ahLst/>
              <a:cxnLst/>
              <a:rect l="l" t="t" r="r" b="b"/>
              <a:pathLst>
                <a:path w="7199630">
                  <a:moveTo>
                    <a:pt x="0" y="0"/>
                  </a:moveTo>
                  <a:lnTo>
                    <a:pt x="7199191" y="0"/>
                  </a:lnTo>
                </a:path>
              </a:pathLst>
            </a:custGeom>
            <a:ln w="28575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66" y="745632"/>
              <a:ext cx="4354830" cy="0"/>
            </a:xfrm>
            <a:custGeom>
              <a:avLst/>
              <a:gdLst/>
              <a:ahLst/>
              <a:cxnLst/>
              <a:rect l="l" t="t" r="r" b="b"/>
              <a:pathLst>
                <a:path w="4354830">
                  <a:moveTo>
                    <a:pt x="4354282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C54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6" y="0"/>
              <a:ext cx="703704" cy="7059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627" y="801028"/>
              <a:ext cx="11850157" cy="15696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687323"/>
              <a:ext cx="12191998" cy="1706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2874" y="4473311"/>
              <a:ext cx="7920036" cy="19790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228087"/>
              <a:ext cx="7949183" cy="462991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766220" y="2504291"/>
              <a:ext cx="4086860" cy="347345"/>
            </a:xfrm>
            <a:custGeom>
              <a:avLst/>
              <a:gdLst/>
              <a:ahLst/>
              <a:cxnLst/>
              <a:rect l="l" t="t" r="r" b="b"/>
              <a:pathLst>
                <a:path w="4086859" h="347344">
                  <a:moveTo>
                    <a:pt x="4086645" y="0"/>
                  </a:moveTo>
                  <a:lnTo>
                    <a:pt x="173503" y="0"/>
                  </a:lnTo>
                  <a:lnTo>
                    <a:pt x="0" y="173504"/>
                  </a:lnTo>
                  <a:lnTo>
                    <a:pt x="173503" y="347010"/>
                  </a:lnTo>
                  <a:lnTo>
                    <a:pt x="4086645" y="347010"/>
                  </a:lnTo>
                  <a:lnTo>
                    <a:pt x="4086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766220" y="2504291"/>
              <a:ext cx="4086860" cy="347345"/>
            </a:xfrm>
            <a:custGeom>
              <a:avLst/>
              <a:gdLst/>
              <a:ahLst/>
              <a:cxnLst/>
              <a:rect l="l" t="t" r="r" b="b"/>
              <a:pathLst>
                <a:path w="4086859" h="347344">
                  <a:moveTo>
                    <a:pt x="4086645" y="347011"/>
                  </a:moveTo>
                  <a:lnTo>
                    <a:pt x="173504" y="347011"/>
                  </a:lnTo>
                  <a:lnTo>
                    <a:pt x="0" y="173505"/>
                  </a:lnTo>
                  <a:lnTo>
                    <a:pt x="173504" y="0"/>
                  </a:lnTo>
                  <a:lnTo>
                    <a:pt x="4086645" y="0"/>
                  </a:lnTo>
                  <a:lnTo>
                    <a:pt x="4086645" y="347011"/>
                  </a:lnTo>
                  <a:close/>
                </a:path>
              </a:pathLst>
            </a:custGeom>
            <a:ln w="12700">
              <a:solidFill>
                <a:srgbClr val="659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16623" y="2429255"/>
              <a:ext cx="496824" cy="4968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92714" y="2504291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4">
                  <a:moveTo>
                    <a:pt x="173506" y="0"/>
                  </a:moveTo>
                  <a:lnTo>
                    <a:pt x="127381" y="6197"/>
                  </a:lnTo>
                  <a:lnTo>
                    <a:pt x="85934" y="23688"/>
                  </a:lnTo>
                  <a:lnTo>
                    <a:pt x="50819" y="50818"/>
                  </a:lnTo>
                  <a:lnTo>
                    <a:pt x="23688" y="85933"/>
                  </a:lnTo>
                  <a:lnTo>
                    <a:pt x="6197" y="127380"/>
                  </a:lnTo>
                  <a:lnTo>
                    <a:pt x="0" y="173504"/>
                  </a:lnTo>
                  <a:lnTo>
                    <a:pt x="6197" y="219629"/>
                  </a:lnTo>
                  <a:lnTo>
                    <a:pt x="23688" y="261076"/>
                  </a:lnTo>
                  <a:lnTo>
                    <a:pt x="50819" y="296191"/>
                  </a:lnTo>
                  <a:lnTo>
                    <a:pt x="85934" y="323322"/>
                  </a:lnTo>
                  <a:lnTo>
                    <a:pt x="127381" y="340813"/>
                  </a:lnTo>
                  <a:lnTo>
                    <a:pt x="173506" y="347010"/>
                  </a:lnTo>
                  <a:lnTo>
                    <a:pt x="219630" y="340813"/>
                  </a:lnTo>
                  <a:lnTo>
                    <a:pt x="261077" y="323322"/>
                  </a:lnTo>
                  <a:lnTo>
                    <a:pt x="296192" y="296191"/>
                  </a:lnTo>
                  <a:lnTo>
                    <a:pt x="323322" y="261076"/>
                  </a:lnTo>
                  <a:lnTo>
                    <a:pt x="340813" y="219629"/>
                  </a:lnTo>
                  <a:lnTo>
                    <a:pt x="347010" y="173504"/>
                  </a:lnTo>
                  <a:lnTo>
                    <a:pt x="340813" y="127380"/>
                  </a:lnTo>
                  <a:lnTo>
                    <a:pt x="323322" y="85933"/>
                  </a:lnTo>
                  <a:lnTo>
                    <a:pt x="296192" y="50818"/>
                  </a:lnTo>
                  <a:lnTo>
                    <a:pt x="261077" y="23688"/>
                  </a:lnTo>
                  <a:lnTo>
                    <a:pt x="219630" y="6197"/>
                  </a:lnTo>
                  <a:lnTo>
                    <a:pt x="173506" y="0"/>
                  </a:lnTo>
                  <a:close/>
                </a:path>
              </a:pathLst>
            </a:custGeom>
            <a:solidFill>
              <a:srgbClr val="D5E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92714" y="2504291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4">
                  <a:moveTo>
                    <a:pt x="0" y="173505"/>
                  </a:moveTo>
                  <a:lnTo>
                    <a:pt x="6197" y="127380"/>
                  </a:lnTo>
                  <a:lnTo>
                    <a:pt x="23688" y="85933"/>
                  </a:lnTo>
                  <a:lnTo>
                    <a:pt x="50818" y="50818"/>
                  </a:lnTo>
                  <a:lnTo>
                    <a:pt x="85933" y="23688"/>
                  </a:lnTo>
                  <a:lnTo>
                    <a:pt x="127380" y="6197"/>
                  </a:lnTo>
                  <a:lnTo>
                    <a:pt x="173505" y="0"/>
                  </a:lnTo>
                  <a:lnTo>
                    <a:pt x="219630" y="6197"/>
                  </a:lnTo>
                  <a:lnTo>
                    <a:pt x="261077" y="23688"/>
                  </a:lnTo>
                  <a:lnTo>
                    <a:pt x="296192" y="50818"/>
                  </a:lnTo>
                  <a:lnTo>
                    <a:pt x="323322" y="85933"/>
                  </a:lnTo>
                  <a:lnTo>
                    <a:pt x="340813" y="127380"/>
                  </a:lnTo>
                  <a:lnTo>
                    <a:pt x="347011" y="173505"/>
                  </a:lnTo>
                  <a:lnTo>
                    <a:pt x="340813" y="219630"/>
                  </a:lnTo>
                  <a:lnTo>
                    <a:pt x="323322" y="261077"/>
                  </a:lnTo>
                  <a:lnTo>
                    <a:pt x="296192" y="296192"/>
                  </a:lnTo>
                  <a:lnTo>
                    <a:pt x="261077" y="323322"/>
                  </a:lnTo>
                  <a:lnTo>
                    <a:pt x="219630" y="340813"/>
                  </a:lnTo>
                  <a:lnTo>
                    <a:pt x="173505" y="347011"/>
                  </a:lnTo>
                  <a:lnTo>
                    <a:pt x="127380" y="340813"/>
                  </a:lnTo>
                  <a:lnTo>
                    <a:pt x="85933" y="323322"/>
                  </a:lnTo>
                  <a:lnTo>
                    <a:pt x="50818" y="296192"/>
                  </a:lnTo>
                  <a:lnTo>
                    <a:pt x="23688" y="261077"/>
                  </a:lnTo>
                  <a:lnTo>
                    <a:pt x="6197" y="219630"/>
                  </a:lnTo>
                  <a:lnTo>
                    <a:pt x="0" y="173505"/>
                  </a:lnTo>
                  <a:close/>
                </a:path>
              </a:pathLst>
            </a:custGeom>
            <a:ln w="12700">
              <a:solidFill>
                <a:srgbClr val="659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66220" y="2938056"/>
              <a:ext cx="4086860" cy="347345"/>
            </a:xfrm>
            <a:custGeom>
              <a:avLst/>
              <a:gdLst/>
              <a:ahLst/>
              <a:cxnLst/>
              <a:rect l="l" t="t" r="r" b="b"/>
              <a:pathLst>
                <a:path w="4086859" h="347345">
                  <a:moveTo>
                    <a:pt x="4086645" y="0"/>
                  </a:moveTo>
                  <a:lnTo>
                    <a:pt x="173503" y="0"/>
                  </a:lnTo>
                  <a:lnTo>
                    <a:pt x="0" y="173504"/>
                  </a:lnTo>
                  <a:lnTo>
                    <a:pt x="173503" y="347010"/>
                  </a:lnTo>
                  <a:lnTo>
                    <a:pt x="4086645" y="347010"/>
                  </a:lnTo>
                  <a:lnTo>
                    <a:pt x="4086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66220" y="2938056"/>
              <a:ext cx="4086860" cy="347345"/>
            </a:xfrm>
            <a:custGeom>
              <a:avLst/>
              <a:gdLst/>
              <a:ahLst/>
              <a:cxnLst/>
              <a:rect l="l" t="t" r="r" b="b"/>
              <a:pathLst>
                <a:path w="4086859" h="347345">
                  <a:moveTo>
                    <a:pt x="4086645" y="347011"/>
                  </a:moveTo>
                  <a:lnTo>
                    <a:pt x="173504" y="347011"/>
                  </a:lnTo>
                  <a:lnTo>
                    <a:pt x="0" y="173505"/>
                  </a:lnTo>
                  <a:lnTo>
                    <a:pt x="173504" y="0"/>
                  </a:lnTo>
                  <a:lnTo>
                    <a:pt x="4086645" y="0"/>
                  </a:lnTo>
                  <a:lnTo>
                    <a:pt x="4086645" y="347011"/>
                  </a:lnTo>
                  <a:close/>
                </a:path>
              </a:pathLst>
            </a:custGeom>
            <a:ln w="12700">
              <a:solidFill>
                <a:srgbClr val="659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16623" y="2862072"/>
              <a:ext cx="496824" cy="49682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592714" y="2938056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5">
                  <a:moveTo>
                    <a:pt x="173506" y="0"/>
                  </a:moveTo>
                  <a:lnTo>
                    <a:pt x="127381" y="6197"/>
                  </a:lnTo>
                  <a:lnTo>
                    <a:pt x="85934" y="23688"/>
                  </a:lnTo>
                  <a:lnTo>
                    <a:pt x="50819" y="50818"/>
                  </a:lnTo>
                  <a:lnTo>
                    <a:pt x="23688" y="85933"/>
                  </a:lnTo>
                  <a:lnTo>
                    <a:pt x="6197" y="127380"/>
                  </a:lnTo>
                  <a:lnTo>
                    <a:pt x="0" y="173504"/>
                  </a:lnTo>
                  <a:lnTo>
                    <a:pt x="6197" y="219629"/>
                  </a:lnTo>
                  <a:lnTo>
                    <a:pt x="23688" y="261076"/>
                  </a:lnTo>
                  <a:lnTo>
                    <a:pt x="50819" y="296192"/>
                  </a:lnTo>
                  <a:lnTo>
                    <a:pt x="85934" y="323322"/>
                  </a:lnTo>
                  <a:lnTo>
                    <a:pt x="127381" y="340813"/>
                  </a:lnTo>
                  <a:lnTo>
                    <a:pt x="173506" y="347010"/>
                  </a:lnTo>
                  <a:lnTo>
                    <a:pt x="219630" y="340813"/>
                  </a:lnTo>
                  <a:lnTo>
                    <a:pt x="261077" y="323322"/>
                  </a:lnTo>
                  <a:lnTo>
                    <a:pt x="296192" y="296192"/>
                  </a:lnTo>
                  <a:lnTo>
                    <a:pt x="323322" y="261076"/>
                  </a:lnTo>
                  <a:lnTo>
                    <a:pt x="340813" y="219629"/>
                  </a:lnTo>
                  <a:lnTo>
                    <a:pt x="347010" y="173504"/>
                  </a:lnTo>
                  <a:lnTo>
                    <a:pt x="340813" y="127380"/>
                  </a:lnTo>
                  <a:lnTo>
                    <a:pt x="323322" y="85933"/>
                  </a:lnTo>
                  <a:lnTo>
                    <a:pt x="296192" y="50818"/>
                  </a:lnTo>
                  <a:lnTo>
                    <a:pt x="261077" y="23688"/>
                  </a:lnTo>
                  <a:lnTo>
                    <a:pt x="219630" y="6197"/>
                  </a:lnTo>
                  <a:lnTo>
                    <a:pt x="173506" y="0"/>
                  </a:lnTo>
                  <a:close/>
                </a:path>
              </a:pathLst>
            </a:custGeom>
            <a:solidFill>
              <a:srgbClr val="D5E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92714" y="2938056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5">
                  <a:moveTo>
                    <a:pt x="0" y="173505"/>
                  </a:moveTo>
                  <a:lnTo>
                    <a:pt x="6197" y="127380"/>
                  </a:lnTo>
                  <a:lnTo>
                    <a:pt x="23688" y="85933"/>
                  </a:lnTo>
                  <a:lnTo>
                    <a:pt x="50818" y="50818"/>
                  </a:lnTo>
                  <a:lnTo>
                    <a:pt x="85933" y="23688"/>
                  </a:lnTo>
                  <a:lnTo>
                    <a:pt x="127380" y="6197"/>
                  </a:lnTo>
                  <a:lnTo>
                    <a:pt x="173505" y="0"/>
                  </a:lnTo>
                  <a:lnTo>
                    <a:pt x="219630" y="6197"/>
                  </a:lnTo>
                  <a:lnTo>
                    <a:pt x="261077" y="23688"/>
                  </a:lnTo>
                  <a:lnTo>
                    <a:pt x="296192" y="50818"/>
                  </a:lnTo>
                  <a:lnTo>
                    <a:pt x="323322" y="85933"/>
                  </a:lnTo>
                  <a:lnTo>
                    <a:pt x="340813" y="127380"/>
                  </a:lnTo>
                  <a:lnTo>
                    <a:pt x="347011" y="173505"/>
                  </a:lnTo>
                  <a:lnTo>
                    <a:pt x="340813" y="219630"/>
                  </a:lnTo>
                  <a:lnTo>
                    <a:pt x="323322" y="261077"/>
                  </a:lnTo>
                  <a:lnTo>
                    <a:pt x="296192" y="296192"/>
                  </a:lnTo>
                  <a:lnTo>
                    <a:pt x="261077" y="323322"/>
                  </a:lnTo>
                  <a:lnTo>
                    <a:pt x="219630" y="340813"/>
                  </a:lnTo>
                  <a:lnTo>
                    <a:pt x="173505" y="347011"/>
                  </a:lnTo>
                  <a:lnTo>
                    <a:pt x="127380" y="340813"/>
                  </a:lnTo>
                  <a:lnTo>
                    <a:pt x="85933" y="323322"/>
                  </a:lnTo>
                  <a:lnTo>
                    <a:pt x="50818" y="296192"/>
                  </a:lnTo>
                  <a:lnTo>
                    <a:pt x="23688" y="261077"/>
                  </a:lnTo>
                  <a:lnTo>
                    <a:pt x="6197" y="219630"/>
                  </a:lnTo>
                  <a:lnTo>
                    <a:pt x="0" y="173505"/>
                  </a:lnTo>
                  <a:close/>
                </a:path>
              </a:pathLst>
            </a:custGeom>
            <a:ln w="12700">
              <a:solidFill>
                <a:srgbClr val="659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66220" y="3371820"/>
              <a:ext cx="4086860" cy="347345"/>
            </a:xfrm>
            <a:custGeom>
              <a:avLst/>
              <a:gdLst/>
              <a:ahLst/>
              <a:cxnLst/>
              <a:rect l="l" t="t" r="r" b="b"/>
              <a:pathLst>
                <a:path w="4086859" h="347345">
                  <a:moveTo>
                    <a:pt x="4086645" y="0"/>
                  </a:moveTo>
                  <a:lnTo>
                    <a:pt x="173503" y="0"/>
                  </a:lnTo>
                  <a:lnTo>
                    <a:pt x="0" y="173506"/>
                  </a:lnTo>
                  <a:lnTo>
                    <a:pt x="173503" y="347010"/>
                  </a:lnTo>
                  <a:lnTo>
                    <a:pt x="4086645" y="347010"/>
                  </a:lnTo>
                  <a:lnTo>
                    <a:pt x="4086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66220" y="3371820"/>
              <a:ext cx="4086860" cy="347345"/>
            </a:xfrm>
            <a:custGeom>
              <a:avLst/>
              <a:gdLst/>
              <a:ahLst/>
              <a:cxnLst/>
              <a:rect l="l" t="t" r="r" b="b"/>
              <a:pathLst>
                <a:path w="4086859" h="347345">
                  <a:moveTo>
                    <a:pt x="4086645" y="347011"/>
                  </a:moveTo>
                  <a:lnTo>
                    <a:pt x="173504" y="347011"/>
                  </a:lnTo>
                  <a:lnTo>
                    <a:pt x="0" y="173505"/>
                  </a:lnTo>
                  <a:lnTo>
                    <a:pt x="173504" y="0"/>
                  </a:lnTo>
                  <a:lnTo>
                    <a:pt x="4086645" y="0"/>
                  </a:lnTo>
                  <a:lnTo>
                    <a:pt x="4086645" y="347011"/>
                  </a:lnTo>
                  <a:close/>
                </a:path>
              </a:pathLst>
            </a:custGeom>
            <a:ln w="12700">
              <a:solidFill>
                <a:srgbClr val="659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16623" y="3297935"/>
              <a:ext cx="496824" cy="49682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592714" y="3371820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5">
                  <a:moveTo>
                    <a:pt x="173506" y="0"/>
                  </a:moveTo>
                  <a:lnTo>
                    <a:pt x="127381" y="6197"/>
                  </a:lnTo>
                  <a:lnTo>
                    <a:pt x="85934" y="23688"/>
                  </a:lnTo>
                  <a:lnTo>
                    <a:pt x="50819" y="50818"/>
                  </a:lnTo>
                  <a:lnTo>
                    <a:pt x="23688" y="85934"/>
                  </a:lnTo>
                  <a:lnTo>
                    <a:pt x="6197" y="127381"/>
                  </a:lnTo>
                  <a:lnTo>
                    <a:pt x="0" y="173506"/>
                  </a:lnTo>
                  <a:lnTo>
                    <a:pt x="6197" y="219630"/>
                  </a:lnTo>
                  <a:lnTo>
                    <a:pt x="23688" y="261077"/>
                  </a:lnTo>
                  <a:lnTo>
                    <a:pt x="50819" y="296192"/>
                  </a:lnTo>
                  <a:lnTo>
                    <a:pt x="85934" y="323322"/>
                  </a:lnTo>
                  <a:lnTo>
                    <a:pt x="127381" y="340813"/>
                  </a:lnTo>
                  <a:lnTo>
                    <a:pt x="173506" y="347010"/>
                  </a:lnTo>
                  <a:lnTo>
                    <a:pt x="219630" y="340813"/>
                  </a:lnTo>
                  <a:lnTo>
                    <a:pt x="261077" y="323322"/>
                  </a:lnTo>
                  <a:lnTo>
                    <a:pt x="296192" y="296192"/>
                  </a:lnTo>
                  <a:lnTo>
                    <a:pt x="323322" y="261077"/>
                  </a:lnTo>
                  <a:lnTo>
                    <a:pt x="340813" y="219630"/>
                  </a:lnTo>
                  <a:lnTo>
                    <a:pt x="347010" y="173506"/>
                  </a:lnTo>
                  <a:lnTo>
                    <a:pt x="340813" y="127381"/>
                  </a:lnTo>
                  <a:lnTo>
                    <a:pt x="323322" y="85934"/>
                  </a:lnTo>
                  <a:lnTo>
                    <a:pt x="296192" y="50818"/>
                  </a:lnTo>
                  <a:lnTo>
                    <a:pt x="261077" y="23688"/>
                  </a:lnTo>
                  <a:lnTo>
                    <a:pt x="219630" y="6197"/>
                  </a:lnTo>
                  <a:lnTo>
                    <a:pt x="173506" y="0"/>
                  </a:lnTo>
                  <a:close/>
                </a:path>
              </a:pathLst>
            </a:custGeom>
            <a:solidFill>
              <a:srgbClr val="D5E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92714" y="3371820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5">
                  <a:moveTo>
                    <a:pt x="0" y="173505"/>
                  </a:moveTo>
                  <a:lnTo>
                    <a:pt x="6197" y="127380"/>
                  </a:lnTo>
                  <a:lnTo>
                    <a:pt x="23688" y="85933"/>
                  </a:lnTo>
                  <a:lnTo>
                    <a:pt x="50818" y="50818"/>
                  </a:lnTo>
                  <a:lnTo>
                    <a:pt x="85933" y="23688"/>
                  </a:lnTo>
                  <a:lnTo>
                    <a:pt x="127380" y="6197"/>
                  </a:lnTo>
                  <a:lnTo>
                    <a:pt x="173505" y="0"/>
                  </a:lnTo>
                  <a:lnTo>
                    <a:pt x="219630" y="6197"/>
                  </a:lnTo>
                  <a:lnTo>
                    <a:pt x="261077" y="23688"/>
                  </a:lnTo>
                  <a:lnTo>
                    <a:pt x="296192" y="50818"/>
                  </a:lnTo>
                  <a:lnTo>
                    <a:pt x="323322" y="85933"/>
                  </a:lnTo>
                  <a:lnTo>
                    <a:pt x="340813" y="127380"/>
                  </a:lnTo>
                  <a:lnTo>
                    <a:pt x="347011" y="173505"/>
                  </a:lnTo>
                  <a:lnTo>
                    <a:pt x="340813" y="219630"/>
                  </a:lnTo>
                  <a:lnTo>
                    <a:pt x="323322" y="261077"/>
                  </a:lnTo>
                  <a:lnTo>
                    <a:pt x="296192" y="296192"/>
                  </a:lnTo>
                  <a:lnTo>
                    <a:pt x="261077" y="323322"/>
                  </a:lnTo>
                  <a:lnTo>
                    <a:pt x="219630" y="340813"/>
                  </a:lnTo>
                  <a:lnTo>
                    <a:pt x="173505" y="347011"/>
                  </a:lnTo>
                  <a:lnTo>
                    <a:pt x="127380" y="340813"/>
                  </a:lnTo>
                  <a:lnTo>
                    <a:pt x="85933" y="323322"/>
                  </a:lnTo>
                  <a:lnTo>
                    <a:pt x="50818" y="296192"/>
                  </a:lnTo>
                  <a:lnTo>
                    <a:pt x="23688" y="261077"/>
                  </a:lnTo>
                  <a:lnTo>
                    <a:pt x="6197" y="219630"/>
                  </a:lnTo>
                  <a:lnTo>
                    <a:pt x="0" y="173505"/>
                  </a:lnTo>
                  <a:close/>
                </a:path>
              </a:pathLst>
            </a:custGeom>
            <a:ln w="12700">
              <a:solidFill>
                <a:srgbClr val="659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766220" y="3805585"/>
              <a:ext cx="4086860" cy="347345"/>
            </a:xfrm>
            <a:custGeom>
              <a:avLst/>
              <a:gdLst/>
              <a:ahLst/>
              <a:cxnLst/>
              <a:rect l="l" t="t" r="r" b="b"/>
              <a:pathLst>
                <a:path w="4086859" h="347345">
                  <a:moveTo>
                    <a:pt x="4086645" y="0"/>
                  </a:moveTo>
                  <a:lnTo>
                    <a:pt x="173503" y="0"/>
                  </a:lnTo>
                  <a:lnTo>
                    <a:pt x="0" y="173506"/>
                  </a:lnTo>
                  <a:lnTo>
                    <a:pt x="173503" y="347010"/>
                  </a:lnTo>
                  <a:lnTo>
                    <a:pt x="4086645" y="347010"/>
                  </a:lnTo>
                  <a:lnTo>
                    <a:pt x="40866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766220" y="3805585"/>
              <a:ext cx="4086860" cy="347345"/>
            </a:xfrm>
            <a:custGeom>
              <a:avLst/>
              <a:gdLst/>
              <a:ahLst/>
              <a:cxnLst/>
              <a:rect l="l" t="t" r="r" b="b"/>
              <a:pathLst>
                <a:path w="4086859" h="347345">
                  <a:moveTo>
                    <a:pt x="4086645" y="347011"/>
                  </a:moveTo>
                  <a:lnTo>
                    <a:pt x="173504" y="347011"/>
                  </a:lnTo>
                  <a:lnTo>
                    <a:pt x="0" y="173505"/>
                  </a:lnTo>
                  <a:lnTo>
                    <a:pt x="173504" y="0"/>
                  </a:lnTo>
                  <a:lnTo>
                    <a:pt x="4086645" y="0"/>
                  </a:lnTo>
                  <a:lnTo>
                    <a:pt x="4086645" y="347011"/>
                  </a:lnTo>
                  <a:close/>
                </a:path>
              </a:pathLst>
            </a:custGeom>
            <a:ln w="12700">
              <a:solidFill>
                <a:srgbClr val="659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056403" y="2521711"/>
            <a:ext cx="3639820" cy="155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Особенности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приёмной кампании </a:t>
            </a:r>
            <a:r>
              <a:rPr sz="1500" dirty="0">
                <a:latin typeface="Calibri"/>
                <a:cs typeface="Calibri"/>
              </a:rPr>
              <a:t>2022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года</a:t>
            </a:r>
            <a:endParaRPr sz="1500">
              <a:latin typeface="Calibri"/>
              <a:cs typeface="Calibri"/>
            </a:endParaRPr>
          </a:p>
          <a:p>
            <a:pPr marL="85725" marR="78740" indent="462280">
              <a:lnSpc>
                <a:spcPct val="189300"/>
              </a:lnSpc>
              <a:spcBef>
                <a:spcPts val="25"/>
              </a:spcBef>
            </a:pPr>
            <a:r>
              <a:rPr sz="1500" spc="-5" dirty="0">
                <a:latin typeface="Calibri"/>
                <a:cs typeface="Calibri"/>
              </a:rPr>
              <a:t>Преимущества обучения </a:t>
            </a:r>
            <a:r>
              <a:rPr sz="1500" dirty="0">
                <a:latin typeface="Calibri"/>
                <a:cs typeface="Calibri"/>
              </a:rPr>
              <a:t>в </a:t>
            </a:r>
            <a:r>
              <a:rPr sz="1500" spc="-5" dirty="0">
                <a:latin typeface="Calibri"/>
                <a:cs typeface="Calibri"/>
              </a:rPr>
              <a:t>вузе 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Ответы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на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вопросы </a:t>
            </a:r>
            <a:r>
              <a:rPr sz="1500" spc="-15" dirty="0">
                <a:latin typeface="Calibri"/>
                <a:cs typeface="Calibri"/>
              </a:rPr>
              <a:t>будущих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абитуриентов</a:t>
            </a:r>
            <a:endParaRPr sz="1500">
              <a:latin typeface="Calibri"/>
              <a:cs typeface="Calibri"/>
            </a:endParaRPr>
          </a:p>
          <a:p>
            <a:pPr marL="701040">
              <a:lnSpc>
                <a:spcPct val="100000"/>
              </a:lnSpc>
              <a:spcBef>
                <a:spcPts val="1605"/>
              </a:spcBef>
            </a:pPr>
            <a:r>
              <a:rPr sz="1500" spc="-5" dirty="0">
                <a:latin typeface="Calibri"/>
                <a:cs typeface="Calibri"/>
              </a:rPr>
              <a:t>Материалы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для</a:t>
            </a:r>
            <a:r>
              <a:rPr sz="1500" spc="-15" dirty="0">
                <a:latin typeface="Calibri"/>
                <a:cs typeface="Calibri"/>
              </a:rPr>
              <a:t> подготовки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516623" y="3730752"/>
            <a:ext cx="497205" cy="497205"/>
            <a:chOff x="6516623" y="3730752"/>
            <a:chExt cx="497205" cy="497205"/>
          </a:xfrm>
        </p:grpSpPr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16623" y="3730752"/>
              <a:ext cx="496824" cy="496824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592714" y="3805585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5">
                  <a:moveTo>
                    <a:pt x="173506" y="0"/>
                  </a:moveTo>
                  <a:lnTo>
                    <a:pt x="127381" y="6197"/>
                  </a:lnTo>
                  <a:lnTo>
                    <a:pt x="85934" y="23688"/>
                  </a:lnTo>
                  <a:lnTo>
                    <a:pt x="50819" y="50819"/>
                  </a:lnTo>
                  <a:lnTo>
                    <a:pt x="23688" y="85934"/>
                  </a:lnTo>
                  <a:lnTo>
                    <a:pt x="6197" y="127381"/>
                  </a:lnTo>
                  <a:lnTo>
                    <a:pt x="0" y="173506"/>
                  </a:lnTo>
                  <a:lnTo>
                    <a:pt x="6197" y="219630"/>
                  </a:lnTo>
                  <a:lnTo>
                    <a:pt x="23688" y="261077"/>
                  </a:lnTo>
                  <a:lnTo>
                    <a:pt x="50819" y="296192"/>
                  </a:lnTo>
                  <a:lnTo>
                    <a:pt x="85934" y="323322"/>
                  </a:lnTo>
                  <a:lnTo>
                    <a:pt x="127381" y="340813"/>
                  </a:lnTo>
                  <a:lnTo>
                    <a:pt x="173506" y="347010"/>
                  </a:lnTo>
                  <a:lnTo>
                    <a:pt x="219630" y="340813"/>
                  </a:lnTo>
                  <a:lnTo>
                    <a:pt x="261077" y="323322"/>
                  </a:lnTo>
                  <a:lnTo>
                    <a:pt x="296192" y="296192"/>
                  </a:lnTo>
                  <a:lnTo>
                    <a:pt x="323322" y="261077"/>
                  </a:lnTo>
                  <a:lnTo>
                    <a:pt x="340813" y="219630"/>
                  </a:lnTo>
                  <a:lnTo>
                    <a:pt x="347010" y="173506"/>
                  </a:lnTo>
                  <a:lnTo>
                    <a:pt x="340813" y="127381"/>
                  </a:lnTo>
                  <a:lnTo>
                    <a:pt x="323322" y="85934"/>
                  </a:lnTo>
                  <a:lnTo>
                    <a:pt x="296192" y="50819"/>
                  </a:lnTo>
                  <a:lnTo>
                    <a:pt x="261077" y="23688"/>
                  </a:lnTo>
                  <a:lnTo>
                    <a:pt x="219630" y="6197"/>
                  </a:lnTo>
                  <a:lnTo>
                    <a:pt x="173506" y="0"/>
                  </a:lnTo>
                  <a:close/>
                </a:path>
              </a:pathLst>
            </a:custGeom>
            <a:solidFill>
              <a:srgbClr val="D5E3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92714" y="3805585"/>
              <a:ext cx="347345" cy="347345"/>
            </a:xfrm>
            <a:custGeom>
              <a:avLst/>
              <a:gdLst/>
              <a:ahLst/>
              <a:cxnLst/>
              <a:rect l="l" t="t" r="r" b="b"/>
              <a:pathLst>
                <a:path w="347345" h="347345">
                  <a:moveTo>
                    <a:pt x="0" y="173505"/>
                  </a:moveTo>
                  <a:lnTo>
                    <a:pt x="6197" y="127380"/>
                  </a:lnTo>
                  <a:lnTo>
                    <a:pt x="23688" y="85933"/>
                  </a:lnTo>
                  <a:lnTo>
                    <a:pt x="50818" y="50818"/>
                  </a:lnTo>
                  <a:lnTo>
                    <a:pt x="85933" y="23688"/>
                  </a:lnTo>
                  <a:lnTo>
                    <a:pt x="127380" y="6197"/>
                  </a:lnTo>
                  <a:lnTo>
                    <a:pt x="173505" y="0"/>
                  </a:lnTo>
                  <a:lnTo>
                    <a:pt x="219630" y="6197"/>
                  </a:lnTo>
                  <a:lnTo>
                    <a:pt x="261077" y="23688"/>
                  </a:lnTo>
                  <a:lnTo>
                    <a:pt x="296192" y="50818"/>
                  </a:lnTo>
                  <a:lnTo>
                    <a:pt x="323322" y="85933"/>
                  </a:lnTo>
                  <a:lnTo>
                    <a:pt x="340813" y="127380"/>
                  </a:lnTo>
                  <a:lnTo>
                    <a:pt x="347011" y="173505"/>
                  </a:lnTo>
                  <a:lnTo>
                    <a:pt x="340813" y="219630"/>
                  </a:lnTo>
                  <a:lnTo>
                    <a:pt x="323322" y="261077"/>
                  </a:lnTo>
                  <a:lnTo>
                    <a:pt x="296192" y="296192"/>
                  </a:lnTo>
                  <a:lnTo>
                    <a:pt x="261077" y="323322"/>
                  </a:lnTo>
                  <a:lnTo>
                    <a:pt x="219630" y="340813"/>
                  </a:lnTo>
                  <a:lnTo>
                    <a:pt x="173505" y="347011"/>
                  </a:lnTo>
                  <a:lnTo>
                    <a:pt x="127380" y="340813"/>
                  </a:lnTo>
                  <a:lnTo>
                    <a:pt x="85933" y="323322"/>
                  </a:lnTo>
                  <a:lnTo>
                    <a:pt x="50818" y="296192"/>
                  </a:lnTo>
                  <a:lnTo>
                    <a:pt x="23688" y="261077"/>
                  </a:lnTo>
                  <a:lnTo>
                    <a:pt x="6197" y="219630"/>
                  </a:lnTo>
                  <a:lnTo>
                    <a:pt x="0" y="173505"/>
                  </a:lnTo>
                  <a:close/>
                </a:path>
              </a:pathLst>
            </a:custGeom>
            <a:ln w="12700">
              <a:solidFill>
                <a:srgbClr val="659C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452</Words>
  <Application>Microsoft Office PowerPoint</Application>
  <PresentationFormat>Произвольный</PresentationFormat>
  <Paragraphs>91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Министерство образования и науки Самарской области</vt:lpstr>
      <vt:lpstr>Проект «ЕГЭ-2022. Разберем со специалистом»</vt:lpstr>
      <vt:lpstr>Готовятся к выпуску</vt:lpstr>
      <vt:lpstr>Полезные ресурсы, актуальная информация о порядке  прохождения экзаменов и материалы для подготовки к ним</vt:lpstr>
      <vt:lpstr>Информационно-консультационная система «Абитуриент 2022»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Самарской области</dc:title>
  <dc:creator>Стрежнева Л.Ю.</dc:creator>
  <cp:lastModifiedBy>Stregneva</cp:lastModifiedBy>
  <cp:revision>1</cp:revision>
  <dcterms:created xsi:type="dcterms:W3CDTF">2022-02-10T06:32:41Z</dcterms:created>
  <dcterms:modified xsi:type="dcterms:W3CDTF">2022-02-10T06:37:18Z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2022-02-08T00:00:00Z</vt:filetime>
  </property>
  <property fmtid="{D5CDD505-2E9C-101B-9397-08002B2CF9AE}" pid="3" name="LastSaved">
    <vt:filetime>2022-02-10T00:00:00Z</vt:filetime>
  </property>
</Properties>
</file>