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57" r:id="rId4"/>
    <p:sldId id="281" r:id="rId5"/>
    <p:sldId id="258" r:id="rId6"/>
    <p:sldId id="282" r:id="rId7"/>
    <p:sldId id="259" r:id="rId8"/>
    <p:sldId id="260" r:id="rId9"/>
    <p:sldId id="279" r:id="rId10"/>
    <p:sldId id="261" r:id="rId11"/>
    <p:sldId id="263" r:id="rId12"/>
    <p:sldId id="264" r:id="rId13"/>
    <p:sldId id="287" r:id="rId14"/>
    <p:sldId id="286" r:id="rId15"/>
    <p:sldId id="288" r:id="rId16"/>
    <p:sldId id="266" r:id="rId17"/>
    <p:sldId id="267" r:id="rId18"/>
    <p:sldId id="268" r:id="rId19"/>
    <p:sldId id="269" r:id="rId20"/>
    <p:sldId id="285" r:id="rId21"/>
    <p:sldId id="270" r:id="rId22"/>
    <p:sldId id="271" r:id="rId23"/>
    <p:sldId id="272" r:id="rId24"/>
    <p:sldId id="273" r:id="rId25"/>
    <p:sldId id="274" r:id="rId26"/>
    <p:sldId id="289" r:id="rId27"/>
    <p:sldId id="275" r:id="rId28"/>
    <p:sldId id="283" r:id="rId29"/>
    <p:sldId id="284" r:id="rId30"/>
    <p:sldId id="276" r:id="rId31"/>
    <p:sldId id="277"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01.01.2005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01.01.2005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01.01.2005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01.01.2005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01.01.2005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01.01.2005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01.01.2005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01.01.2005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01.01.2005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01.01.2005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01.01.2005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01.01.2005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500042"/>
            <a:ext cx="8229600" cy="2000264"/>
          </a:xfrm>
        </p:spPr>
        <p:txBody>
          <a:bodyPr/>
          <a:lstStyle/>
          <a:p>
            <a:r>
              <a:rPr lang="ru-RU" dirty="0" smtClean="0"/>
              <a:t>История космонавтики</a:t>
            </a:r>
            <a:endParaRPr lang="ru-RU" dirty="0"/>
          </a:p>
        </p:txBody>
      </p:sp>
      <p:sp>
        <p:nvSpPr>
          <p:cNvPr id="3" name="Подзаголовок 2"/>
          <p:cNvSpPr>
            <a:spLocks noGrp="1"/>
          </p:cNvSpPr>
          <p:nvPr>
            <p:ph type="subTitle" idx="1"/>
          </p:nvPr>
        </p:nvSpPr>
        <p:spPr>
          <a:xfrm>
            <a:off x="1371600" y="3331698"/>
            <a:ext cx="6400800" cy="3026260"/>
          </a:xfrm>
        </p:spPr>
        <p:txBody>
          <a:bodyPr>
            <a:normAutofit fontScale="77500" lnSpcReduction="20000"/>
          </a:bodyPr>
          <a:lstStyle/>
          <a:p>
            <a:r>
              <a:rPr lang="ru-RU" dirty="0" smtClean="0"/>
              <a:t>(Подготовлено библиотекарем школы Мокшиной И.Л. по материалам энциклопедии для детей «Космонавтика» издательства «</a:t>
            </a:r>
            <a:r>
              <a:rPr lang="ru-RU" dirty="0" err="1" smtClean="0"/>
              <a:t>Аванта</a:t>
            </a:r>
            <a:r>
              <a:rPr lang="ru-RU" dirty="0" smtClean="0"/>
              <a:t>»,  2004 год и рекомендовано для </a:t>
            </a:r>
            <a:r>
              <a:rPr lang="ru-RU" dirty="0" smtClean="0"/>
              <a:t> проведения классных часов       </a:t>
            </a:r>
            <a:r>
              <a:rPr lang="ru-RU" smtClean="0"/>
              <a:t>с учащимися </a:t>
            </a:r>
            <a:r>
              <a:rPr lang="ru-RU" dirty="0" smtClean="0"/>
              <a:t>средних и старших классов школы)</a:t>
            </a:r>
          </a:p>
          <a:p>
            <a:endParaRPr lang="ru-RU" dirty="0" smtClean="0"/>
          </a:p>
          <a:p>
            <a:endParaRPr lang="ru-RU" dirty="0" smtClean="0"/>
          </a:p>
          <a:p>
            <a:r>
              <a:rPr lang="ru-RU" dirty="0" smtClean="0"/>
              <a:t>ГБОУ СОШ №1 «ОЦ» п.г.т. </a:t>
            </a:r>
            <a:r>
              <a:rPr lang="ru-RU" dirty="0" err="1" smtClean="0"/>
              <a:t>Стройкерамика</a:t>
            </a:r>
            <a:endParaRPr lang="ru-RU" dirty="0" smtClean="0"/>
          </a:p>
          <a:p>
            <a:r>
              <a:rPr lang="ru-RU" dirty="0" smtClean="0"/>
              <a:t>2018 год</a:t>
            </a:r>
          </a:p>
          <a:p>
            <a:endParaRPr lang="ru-RU" dirty="0" smtClean="0"/>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719"/>
          </a:xfrm>
        </p:spPr>
        <p:txBody>
          <a:bodyPr>
            <a:normAutofit fontScale="90000"/>
          </a:bodyPr>
          <a:lstStyle/>
          <a:p>
            <a:endParaRPr lang="ru-RU" dirty="0"/>
          </a:p>
        </p:txBody>
      </p:sp>
      <p:sp>
        <p:nvSpPr>
          <p:cNvPr id="3" name="Содержимое 2"/>
          <p:cNvSpPr>
            <a:spLocks noGrp="1"/>
          </p:cNvSpPr>
          <p:nvPr>
            <p:ph idx="1"/>
          </p:nvPr>
        </p:nvSpPr>
        <p:spPr>
          <a:xfrm>
            <a:off x="457200" y="214290"/>
            <a:ext cx="8229600" cy="5911873"/>
          </a:xfrm>
        </p:spPr>
        <p:txBody>
          <a:bodyPr>
            <a:normAutofit fontScale="85000" lnSpcReduction="10000"/>
          </a:bodyPr>
          <a:lstStyle/>
          <a:p>
            <a:pPr>
              <a:buNone/>
            </a:pPr>
            <a:r>
              <a:rPr lang="ru-RU" dirty="0" smtClean="0"/>
              <a:t>              Космический аппарат позволил взглянуть на нашу  планету со стороны, предоставил возможность наблюдать многие земные процессы в планетарном масштабе. И не просто наблюдать, но и контролировать практически всё,  что творится на любой территории: загрязнение атмосферы и океана, облака и морские течения и, конечно, военные объекты. Мир стал «прозрачнее».</a:t>
            </a:r>
          </a:p>
          <a:p>
            <a:pPr>
              <a:buNone/>
            </a:pPr>
            <a:r>
              <a:rPr lang="ru-RU" dirty="0" smtClean="0"/>
              <a:t>             </a:t>
            </a:r>
            <a:r>
              <a:rPr lang="ru-RU" dirty="0" smtClean="0">
                <a:solidFill>
                  <a:srgbClr val="FFC000"/>
                </a:solidFill>
              </a:rPr>
              <a:t>Выйдя из «военной колыбели», космонавтика, повзрослев, стала стимулом и средством мирного сосуществования.</a:t>
            </a:r>
            <a:r>
              <a:rPr lang="ru-RU" dirty="0" smtClean="0"/>
              <a:t> Удивительно то, что не только баллистические ракеты, но и военные разведывательные космические системы могут иметь двойное назначение: снимки Земли из космоса интересны также геологам, метеорологам, археологам и многим другим учёным. Никакая иная военная техника практически никогда не применялась так широко для достижения мирных целей.</a:t>
            </a: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6842"/>
          </a:xfrm>
        </p:spPr>
        <p:txBody>
          <a:bodyPr>
            <a:normAutofit fontScale="90000"/>
          </a:bodyPr>
          <a:lstStyle/>
          <a:p>
            <a:endParaRPr lang="ru-RU" dirty="0"/>
          </a:p>
        </p:txBody>
      </p:sp>
      <p:sp>
        <p:nvSpPr>
          <p:cNvPr id="3" name="Содержимое 2"/>
          <p:cNvSpPr>
            <a:spLocks noGrp="1"/>
          </p:cNvSpPr>
          <p:nvPr>
            <p:ph idx="1"/>
          </p:nvPr>
        </p:nvSpPr>
        <p:spPr>
          <a:xfrm>
            <a:off x="457200" y="714356"/>
            <a:ext cx="8229600" cy="5411807"/>
          </a:xfrm>
        </p:spPr>
        <p:txBody>
          <a:bodyPr>
            <a:normAutofit fontScale="92500" lnSpcReduction="20000"/>
          </a:bodyPr>
          <a:lstStyle/>
          <a:p>
            <a:pPr algn="just">
              <a:buNone/>
            </a:pPr>
            <a:r>
              <a:rPr lang="ru-RU" dirty="0" smtClean="0"/>
              <a:t>            Конечно, не только учёные используют космическую технику. Почти половина всего парка орбитальных аппаратов составляют прикладные системы в области навигации, связи, метеорологии. И они приносят своим хозяевам конкретную прибыль.</a:t>
            </a:r>
          </a:p>
          <a:p>
            <a:pPr algn="just">
              <a:buNone/>
            </a:pPr>
            <a:r>
              <a:rPr lang="ru-RU" dirty="0" smtClean="0"/>
              <a:t>            Полученные при разработке этой техники новые знания и технологии обычно тоже не лежат мёртвым грузом. Они возвращаются в промышленность в качестве высоких технологий – новейшие электронные системы, материалы с заданными свойствами, роботы.</a:t>
            </a:r>
          </a:p>
          <a:p>
            <a:pPr algn="just">
              <a:buNone/>
            </a:pPr>
            <a:r>
              <a:rPr lang="ru-RU" dirty="0" smtClean="0"/>
              <a:t>            Зародившись в мечтах как средство познания Вселенной и путешествий по ней, пройдя через политические тернии, </a:t>
            </a:r>
            <a:r>
              <a:rPr lang="ru-RU" dirty="0" smtClean="0">
                <a:solidFill>
                  <a:srgbClr val="FFC000"/>
                </a:solidFill>
              </a:rPr>
              <a:t>космонавтика,  стала во всей полноте служить человечеству. </a:t>
            </a:r>
            <a:endParaRPr lang="ru-RU"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rmAutofit fontScale="90000"/>
          </a:bodyPr>
          <a:lstStyle/>
          <a:p>
            <a:r>
              <a:rPr lang="ru-RU" sz="3100" dirty="0" smtClean="0"/>
              <a:t>ДРЕВНЯЯ БИОГРАФИЯ ЗНАКОМОЙ РАКЕТЫ</a:t>
            </a:r>
            <a:r>
              <a:rPr lang="ru-RU" dirty="0" smtClean="0"/>
              <a:t/>
            </a:r>
            <a:br>
              <a:rPr lang="ru-RU" dirty="0" smtClean="0"/>
            </a:br>
            <a:r>
              <a:rPr lang="ru-RU" dirty="0" smtClean="0"/>
              <a:t> </a:t>
            </a:r>
            <a:endParaRPr lang="ru-RU" dirty="0"/>
          </a:p>
        </p:txBody>
      </p:sp>
      <p:sp>
        <p:nvSpPr>
          <p:cNvPr id="3" name="Содержимое 2"/>
          <p:cNvSpPr>
            <a:spLocks noGrp="1"/>
          </p:cNvSpPr>
          <p:nvPr>
            <p:ph idx="1"/>
          </p:nvPr>
        </p:nvSpPr>
        <p:spPr>
          <a:xfrm>
            <a:off x="457200" y="928670"/>
            <a:ext cx="8229600" cy="5715040"/>
          </a:xfrm>
        </p:spPr>
        <p:txBody>
          <a:bodyPr>
            <a:normAutofit fontScale="25000" lnSpcReduction="20000"/>
          </a:bodyPr>
          <a:lstStyle/>
          <a:p>
            <a:pPr algn="just">
              <a:buNone/>
            </a:pPr>
            <a:r>
              <a:rPr lang="ru-RU" sz="5000" dirty="0" smtClean="0"/>
              <a:t>            </a:t>
            </a:r>
            <a:r>
              <a:rPr lang="ru-RU" sz="8000" dirty="0" smtClean="0"/>
              <a:t>     Ещё с конца </a:t>
            </a:r>
            <a:r>
              <a:rPr lang="en-US" sz="8000" dirty="0" smtClean="0"/>
              <a:t>XIX</a:t>
            </a:r>
            <a:r>
              <a:rPr lang="ru-RU" sz="8000" dirty="0" smtClean="0"/>
              <a:t> века освоение космического пространства связывалось лишь в использованием ракетной техники.  Никак иначе нельзя достичь космических скоростей и в </a:t>
            </a:r>
            <a:r>
              <a:rPr lang="en-US" sz="8000" dirty="0" smtClean="0"/>
              <a:t>XXI </a:t>
            </a:r>
            <a:r>
              <a:rPr lang="ru-RU" sz="8000" dirty="0" smtClean="0"/>
              <a:t>веке. Хотя теоретический фундамент этой области знаний закладывался только работами К.Э. Циолковского, Г. </a:t>
            </a:r>
            <a:r>
              <a:rPr lang="ru-RU" sz="8000" dirty="0" err="1" smtClean="0"/>
              <a:t>Оберта</a:t>
            </a:r>
            <a:r>
              <a:rPr lang="ru-RU" sz="8000" dirty="0" smtClean="0"/>
              <a:t>  и Р. </a:t>
            </a:r>
            <a:r>
              <a:rPr lang="ru-RU" sz="8000" dirty="0" err="1" smtClean="0"/>
              <a:t>Годдарда</a:t>
            </a:r>
            <a:r>
              <a:rPr lang="ru-RU" sz="8000" dirty="0" smtClean="0"/>
              <a:t>, сами ракеты, конечно не в современном понимании, известны очень давно. Те ракеты были весьма простыми. Единственным топливом, способным создать реактивную силу, необходимую для их полёта, в течении многих веков оставался обычный дымный порох. Первые известные ракеты созданы в Древнем Китае. Это были стрелы с металлическим наконечником, запускаемые из лука. К древку стрелы крепилась ёмкость с пороховым снарядом, который предварительно поджигался (969 год). Примерно к </a:t>
            </a:r>
            <a:r>
              <a:rPr lang="en-US" sz="8000" dirty="0" smtClean="0"/>
              <a:t>XIII </a:t>
            </a:r>
            <a:r>
              <a:rPr lang="ru-RU" sz="8000" dirty="0" smtClean="0"/>
              <a:t>веку относятся первые сведения о применении ракет в арабских странах. А первые встречающиеся в литературе сведения о боевом применении ракет в Европе относятся к концу </a:t>
            </a:r>
            <a:r>
              <a:rPr lang="en-US" sz="8000" dirty="0" smtClean="0"/>
              <a:t>XIV</a:t>
            </a:r>
            <a:r>
              <a:rPr lang="ru-RU" sz="8000" dirty="0" smtClean="0"/>
              <a:t> века. Наибольшее распространение получили в этот период фейерверочные ракеты, которые изготавливались в огромных количествах и широко применялись во время различных торжеств и иллюминаций. Обычно использовались осветительные и фейерверочные ракеты массой от 1 до 3 килограммов.</a:t>
            </a:r>
          </a:p>
          <a:p>
            <a:pPr algn="just">
              <a:buNone/>
            </a:pPr>
            <a:r>
              <a:rPr lang="ru-RU" sz="8000" dirty="0" smtClean="0"/>
              <a:t> </a:t>
            </a:r>
            <a:endParaRPr lang="ru-RU" sz="8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E:\17.jpg"/>
          <p:cNvPicPr>
            <a:picLocks noGrp="1" noChangeAspect="1" noChangeArrowheads="1"/>
          </p:cNvPicPr>
          <p:nvPr>
            <p:ph idx="1"/>
          </p:nvPr>
        </p:nvPicPr>
        <p:blipFill>
          <a:blip r:embed="rId2"/>
          <a:srcRect/>
          <a:stretch>
            <a:fillRect/>
          </a:stretch>
        </p:blipFill>
        <p:spPr bwMode="auto">
          <a:xfrm>
            <a:off x="457200" y="285728"/>
            <a:ext cx="8229600" cy="587697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E:\16.jpg"/>
          <p:cNvPicPr>
            <a:picLocks noGrp="1" noChangeAspect="1" noChangeArrowheads="1"/>
          </p:cNvPicPr>
          <p:nvPr>
            <p:ph idx="1"/>
          </p:nvPr>
        </p:nvPicPr>
        <p:blipFill>
          <a:blip r:embed="rId2"/>
          <a:srcRect/>
          <a:stretch>
            <a:fillRect/>
          </a:stretch>
        </p:blipFill>
        <p:spPr bwMode="auto">
          <a:xfrm>
            <a:off x="500034" y="642918"/>
            <a:ext cx="8229600" cy="46291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E:\18.jpg"/>
          <p:cNvPicPr>
            <a:picLocks noGrp="1" noChangeAspect="1" noChangeArrowheads="1"/>
          </p:cNvPicPr>
          <p:nvPr>
            <p:ph idx="1"/>
          </p:nvPr>
        </p:nvPicPr>
        <p:blipFill>
          <a:blip r:embed="rId2"/>
          <a:srcRect/>
          <a:stretch>
            <a:fillRect/>
          </a:stretch>
        </p:blipFill>
        <p:spPr bwMode="auto">
          <a:xfrm>
            <a:off x="1641412" y="357166"/>
            <a:ext cx="5430918" cy="650083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sp>
        <p:nvSpPr>
          <p:cNvPr id="3" name="Содержимое 2"/>
          <p:cNvSpPr>
            <a:spLocks noGrp="1"/>
          </p:cNvSpPr>
          <p:nvPr>
            <p:ph idx="1"/>
          </p:nvPr>
        </p:nvSpPr>
        <p:spPr>
          <a:xfrm>
            <a:off x="457200" y="285728"/>
            <a:ext cx="8229600" cy="5840435"/>
          </a:xfrm>
        </p:spPr>
        <p:txBody>
          <a:bodyPr>
            <a:normAutofit fontScale="85000" lnSpcReduction="10000"/>
          </a:bodyPr>
          <a:lstStyle/>
          <a:p>
            <a:pPr algn="just">
              <a:buNone/>
            </a:pPr>
            <a:r>
              <a:rPr lang="ru-RU" dirty="0" smtClean="0"/>
              <a:t>             За период с </a:t>
            </a:r>
            <a:r>
              <a:rPr lang="en-US" dirty="0" smtClean="0"/>
              <a:t>XV </a:t>
            </a:r>
            <a:r>
              <a:rPr lang="ru-RU" dirty="0" smtClean="0"/>
              <a:t>по </a:t>
            </a:r>
            <a:r>
              <a:rPr lang="en-US" dirty="0" smtClean="0"/>
              <a:t>XVIII </a:t>
            </a:r>
            <a:r>
              <a:rPr lang="ru-RU" dirty="0" smtClean="0"/>
              <a:t>века ракета прошла путь от оперённой стрелы, имевшей сбоку ракетный двигатель, к схеме с двигателем, размещённым в передней части. За отсутствием необходимости отпали оперение и наконечник. При этом в качестве рудимента стрелы сохранился шток, именуемый ракетным хвостом, с помощью которого ракета стабилизировалась в полёте. В дальнейшем её корпус получил баллистический обтекатель. Полезная нагрузка располагалась в передней части, а в задней – двигатель. Ракеты, выполненные по этой схеме, в качестве осветительных оставались на вооружении Красной Армии до 30-х годов </a:t>
            </a:r>
            <a:r>
              <a:rPr lang="en-US" dirty="0" smtClean="0"/>
              <a:t>XX </a:t>
            </a:r>
            <a:r>
              <a:rPr lang="ru-RU" dirty="0" smtClean="0"/>
              <a:t>века.</a:t>
            </a:r>
          </a:p>
          <a:p>
            <a:pPr algn="just">
              <a:buNone/>
            </a:pPr>
            <a:r>
              <a:rPr lang="ru-RU" dirty="0" smtClean="0"/>
              <a:t>            </a:t>
            </a:r>
            <a:r>
              <a:rPr lang="ru-RU" dirty="0" smtClean="0">
                <a:solidFill>
                  <a:srgbClr val="FFC000"/>
                </a:solidFill>
              </a:rPr>
              <a:t>Практически на протяжении всей своей истории ракеты имели двойное назначение – боевое и мирное.</a:t>
            </a:r>
            <a:r>
              <a:rPr lang="ru-RU" dirty="0" smtClean="0"/>
              <a:t> </a:t>
            </a:r>
          </a:p>
          <a:p>
            <a:pPr algn="just">
              <a:buNone/>
            </a:pPr>
            <a:r>
              <a:rPr lang="ru-RU" dirty="0" smtClean="0"/>
              <a:t>               В 1807 году английским флотом  использовался массированный обстрел зажигательными ракетами французского города Булонь.</a:t>
            </a:r>
          </a:p>
          <a:p>
            <a:pPr algn="just">
              <a:buNone/>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РУССКАЯ ИСТОРИЯ БОЕВЫХ РАКЕТ</a:t>
            </a:r>
            <a:br>
              <a:rPr lang="ru-RU" sz="2800" dirty="0" smtClean="0"/>
            </a:br>
            <a:endParaRPr lang="ru-RU" sz="2800" dirty="0"/>
          </a:p>
        </p:txBody>
      </p:sp>
      <p:sp>
        <p:nvSpPr>
          <p:cNvPr id="3" name="Содержимое 2"/>
          <p:cNvSpPr>
            <a:spLocks noGrp="1"/>
          </p:cNvSpPr>
          <p:nvPr>
            <p:ph idx="1"/>
          </p:nvPr>
        </p:nvSpPr>
        <p:spPr>
          <a:xfrm>
            <a:off x="457200" y="928670"/>
            <a:ext cx="8229600" cy="5715040"/>
          </a:xfrm>
        </p:spPr>
        <p:txBody>
          <a:bodyPr>
            <a:normAutofit fontScale="85000" lnSpcReduction="10000"/>
          </a:bodyPr>
          <a:lstStyle/>
          <a:p>
            <a:pPr algn="just">
              <a:buNone/>
            </a:pPr>
            <a:r>
              <a:rPr lang="ru-RU" dirty="0" smtClean="0"/>
              <a:t>             Создание первых образцов ракетного оружия в России началось после Отечественной войны 1812 года. Этой проблемой занялся учёный – артиллерист Александр Дмитриевич Засядько (1779 – 1837).Разработанные им ракеты находились на вооружении русской армии и использовались в боевых действиях на Кавказе, а также в </a:t>
            </a:r>
            <a:r>
              <a:rPr lang="ru-RU" dirty="0" err="1" smtClean="0"/>
              <a:t>Русско</a:t>
            </a:r>
            <a:r>
              <a:rPr lang="ru-RU" dirty="0" smtClean="0"/>
              <a:t> – турецкую войну 1828 – 1929 годов. В основе разработок русских конструкторов лежали обычные фейерверочные ракеты.</a:t>
            </a:r>
          </a:p>
          <a:p>
            <a:pPr algn="just">
              <a:buNone/>
            </a:pPr>
            <a:r>
              <a:rPr lang="ru-RU" dirty="0" smtClean="0"/>
              <a:t>            В начале </a:t>
            </a:r>
            <a:r>
              <a:rPr lang="en-US" dirty="0" smtClean="0"/>
              <a:t>XIX </a:t>
            </a:r>
            <a:r>
              <a:rPr lang="ru-RU" dirty="0" smtClean="0"/>
              <a:t> века ракетные системы отличались низкими </a:t>
            </a:r>
            <a:r>
              <a:rPr lang="ru-RU" dirty="0" err="1" smtClean="0"/>
              <a:t>прицельностью</a:t>
            </a:r>
            <a:r>
              <a:rPr lang="ru-RU" dirty="0" smtClean="0"/>
              <a:t> и кучностью стрельбы, тем не менее они не уступали, но порой превосходили по этим параметрам системы полевой артиллерии. Однако в конце века в связи с совершенствованием нарезных артиллерийских орудий их стали снимать с вооружения русской и большинства других армий.</a:t>
            </a:r>
          </a:p>
          <a:p>
            <a:pPr>
              <a:buNone/>
            </a:pP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sz="3200" dirty="0" smtClean="0"/>
              <a:t>НЕЗАВИСИМЫЕ ОДИНОЧКИ</a:t>
            </a:r>
            <a:br>
              <a:rPr lang="ru-RU" sz="3200" dirty="0" smtClean="0"/>
            </a:br>
            <a:endParaRPr lang="ru-RU" sz="3200" dirty="0"/>
          </a:p>
        </p:txBody>
      </p:sp>
      <p:sp>
        <p:nvSpPr>
          <p:cNvPr id="3" name="Содержимое 2"/>
          <p:cNvSpPr>
            <a:spLocks noGrp="1"/>
          </p:cNvSpPr>
          <p:nvPr>
            <p:ph idx="1"/>
          </p:nvPr>
        </p:nvSpPr>
        <p:spPr>
          <a:xfrm>
            <a:off x="457200" y="785794"/>
            <a:ext cx="8229600" cy="5857916"/>
          </a:xfrm>
        </p:spPr>
        <p:txBody>
          <a:bodyPr>
            <a:normAutofit fontScale="77500" lnSpcReduction="20000"/>
          </a:bodyPr>
          <a:lstStyle/>
          <a:p>
            <a:pPr algn="just">
              <a:buNone/>
            </a:pPr>
            <a:r>
              <a:rPr lang="ru-RU" dirty="0" smtClean="0"/>
              <a:t>                  </a:t>
            </a:r>
            <a:r>
              <a:rPr lang="ru-RU" dirty="0" smtClean="0">
                <a:solidFill>
                  <a:srgbClr val="FFC000"/>
                </a:solidFill>
              </a:rPr>
              <a:t>Последние десятилетия </a:t>
            </a:r>
            <a:r>
              <a:rPr lang="en-US" dirty="0" smtClean="0">
                <a:solidFill>
                  <a:srgbClr val="FFC000"/>
                </a:solidFill>
              </a:rPr>
              <a:t>XIX</a:t>
            </a:r>
            <a:r>
              <a:rPr lang="ru-RU" dirty="0" smtClean="0">
                <a:solidFill>
                  <a:srgbClr val="FFC000"/>
                </a:solidFill>
              </a:rPr>
              <a:t> – начало    </a:t>
            </a:r>
            <a:r>
              <a:rPr lang="en-US" dirty="0" smtClean="0">
                <a:solidFill>
                  <a:srgbClr val="FFC000"/>
                </a:solidFill>
              </a:rPr>
              <a:t>XX</a:t>
            </a:r>
            <a:r>
              <a:rPr lang="ru-RU" dirty="0" smtClean="0">
                <a:solidFill>
                  <a:srgbClr val="FFC000"/>
                </a:solidFill>
              </a:rPr>
              <a:t>  веков – время формирования теоретических основ космонавтики.</a:t>
            </a:r>
          </a:p>
          <a:p>
            <a:pPr algn="just">
              <a:buNone/>
            </a:pPr>
            <a:r>
              <a:rPr lang="ru-RU" dirty="0" smtClean="0">
                <a:solidFill>
                  <a:srgbClr val="FFC000"/>
                </a:solidFill>
              </a:rPr>
              <a:t>               </a:t>
            </a:r>
            <a:r>
              <a:rPr lang="ru-RU" dirty="0" smtClean="0"/>
              <a:t> Открытый Ньютоном ещё в 1687 году закон всемирного тяготения и разработанные им основные положения небесной механики позволили рассчитать скорость, необходимую для преодоления земного притяжения. Но подавляющему большинству учёных и инженеров эта величина – 28 тыс. км/ч – представлялась нереальной, так как в сотни раз превосходила скорость конных экипажей и поездов и в десятки – скорость артиллерийских снарядов. Увеличение же скорости передвижения всего в два раза требовало использования новых типов двигателей и новых средств передвижения. Автомобилю и самолёту ещё только предстояло стать вершиной технического прогресса. Первые исследователи – романтики, увлечённые идеей комических полётов, в своих трудах лишь наметили путь к достижению этой мечты: они понимали, насколько ещё далеко до их практического воплощения.</a:t>
            </a:r>
          </a:p>
          <a:p>
            <a:pPr algn="just">
              <a:buNone/>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r>
              <a:rPr lang="ru-RU" sz="2800" dirty="0" smtClean="0"/>
              <a:t>НА ОЩУПЬ ИЩЕМ ПУТЬ В КОСМОС</a:t>
            </a:r>
            <a:br>
              <a:rPr lang="ru-RU" sz="2800" dirty="0" smtClean="0"/>
            </a:br>
            <a:endParaRPr lang="ru-RU" sz="2800" dirty="0"/>
          </a:p>
        </p:txBody>
      </p:sp>
      <p:sp>
        <p:nvSpPr>
          <p:cNvPr id="3" name="Содержимое 2"/>
          <p:cNvSpPr>
            <a:spLocks noGrp="1"/>
          </p:cNvSpPr>
          <p:nvPr>
            <p:ph idx="1"/>
          </p:nvPr>
        </p:nvSpPr>
        <p:spPr>
          <a:xfrm>
            <a:off x="457200" y="928670"/>
            <a:ext cx="8229600" cy="5197493"/>
          </a:xfrm>
        </p:spPr>
        <p:txBody>
          <a:bodyPr>
            <a:normAutofit fontScale="77500" lnSpcReduction="20000"/>
          </a:bodyPr>
          <a:lstStyle/>
          <a:p>
            <a:pPr algn="just">
              <a:buNone/>
            </a:pPr>
            <a:r>
              <a:rPr lang="ru-RU" dirty="0" smtClean="0"/>
              <a:t>               Один из первых проектов пилотируемого реактивного летательного аппарата разработал в 1881 году революционер – народоволец Николай Николаевич </a:t>
            </a:r>
            <a:r>
              <a:rPr lang="ru-RU" dirty="0" err="1" smtClean="0"/>
              <a:t>Кибальчич</a:t>
            </a:r>
            <a:r>
              <a:rPr lang="ru-RU" dirty="0" smtClean="0"/>
              <a:t> – член организации «Народная воля» и специалист по изготовлению взрывчатых веществ. Он был обвинён в покушении на Александра </a:t>
            </a:r>
            <a:r>
              <a:rPr lang="en-US" dirty="0" smtClean="0"/>
              <a:t>II</a:t>
            </a:r>
            <a:r>
              <a:rPr lang="ru-RU" dirty="0" smtClean="0"/>
              <a:t> и приговорён к смертной казни. В тюрьме в ожидании исполнения приговора </a:t>
            </a:r>
            <a:r>
              <a:rPr lang="ru-RU" dirty="0" err="1" smtClean="0"/>
              <a:t>Кибальчич</a:t>
            </a:r>
            <a:r>
              <a:rPr lang="ru-RU" dirty="0" smtClean="0"/>
              <a:t> создал проект под названием «Предварительная конструкция ракетного самолёта». Он не мог произвести детальные математические расчёты, поэтому пришлось сконцентрировать внимание на изложении самой идеи. По его замыслу летательный аппарат должен был приводиться в действие реактивным двигателем, работающем на порохе, спрессованном в «цилиндрические шашки». </a:t>
            </a:r>
          </a:p>
          <a:p>
            <a:pPr algn="just">
              <a:buNone/>
            </a:pPr>
            <a:r>
              <a:rPr lang="ru-RU" dirty="0" smtClean="0">
                <a:solidFill>
                  <a:srgbClr val="FFC000"/>
                </a:solidFill>
              </a:rPr>
              <a:t>               Качественное отличие проекта </a:t>
            </a:r>
            <a:r>
              <a:rPr lang="ru-RU" dirty="0" err="1" smtClean="0">
                <a:solidFill>
                  <a:srgbClr val="FFC000"/>
                </a:solidFill>
              </a:rPr>
              <a:t>Кибальчича</a:t>
            </a:r>
            <a:r>
              <a:rPr lang="ru-RU" dirty="0" smtClean="0">
                <a:solidFill>
                  <a:srgbClr val="FFC000"/>
                </a:solidFill>
              </a:rPr>
              <a:t> от предшествующих состояло в том, что его «воздухоплавательный прибор» мог функционировать и в безвоздушном пространстве.</a:t>
            </a:r>
          </a:p>
          <a:p>
            <a:pPr>
              <a:buNone/>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E:\6.jpg"/>
          <p:cNvPicPr>
            <a:picLocks noGrp="1" noChangeAspect="1" noChangeArrowheads="1"/>
          </p:cNvPicPr>
          <p:nvPr>
            <p:ph idx="1"/>
          </p:nvPr>
        </p:nvPicPr>
        <p:blipFill>
          <a:blip r:embed="rId2"/>
          <a:srcRect/>
          <a:stretch>
            <a:fillRect/>
          </a:stretch>
        </p:blipFill>
        <p:spPr bwMode="auto">
          <a:xfrm>
            <a:off x="1571604" y="642918"/>
            <a:ext cx="6278033" cy="47085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E:\15.jpg"/>
          <p:cNvPicPr>
            <a:picLocks noGrp="1" noChangeAspect="1" noChangeArrowheads="1"/>
          </p:cNvPicPr>
          <p:nvPr>
            <p:ph idx="1"/>
          </p:nvPr>
        </p:nvPicPr>
        <p:blipFill>
          <a:blip r:embed="rId2"/>
          <a:srcRect/>
          <a:stretch>
            <a:fillRect/>
          </a:stretch>
        </p:blipFill>
        <p:spPr bwMode="auto">
          <a:xfrm>
            <a:off x="214282" y="500042"/>
            <a:ext cx="8643998" cy="564360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НАЧАЛО ТЕОРЕТИЧЕСКОЙ КОСМОНАВТИКЕ</a:t>
            </a:r>
            <a:br>
              <a:rPr lang="ru-RU" sz="3200" dirty="0" smtClean="0"/>
            </a:br>
            <a:r>
              <a:rPr lang="ru-RU" sz="3200" dirty="0" smtClean="0"/>
              <a:t> В РОССИИ</a:t>
            </a:r>
            <a:br>
              <a:rPr lang="ru-RU" sz="3200" dirty="0" smtClean="0"/>
            </a:br>
            <a:endParaRPr lang="ru-RU" sz="3200" dirty="0"/>
          </a:p>
        </p:txBody>
      </p:sp>
      <p:sp>
        <p:nvSpPr>
          <p:cNvPr id="3" name="Содержимое 2"/>
          <p:cNvSpPr>
            <a:spLocks noGrp="1"/>
          </p:cNvSpPr>
          <p:nvPr>
            <p:ph idx="1"/>
          </p:nvPr>
        </p:nvSpPr>
        <p:spPr/>
        <p:txBody>
          <a:bodyPr>
            <a:normAutofit lnSpcReduction="10000"/>
          </a:bodyPr>
          <a:lstStyle/>
          <a:p>
            <a:pPr algn="just">
              <a:buNone/>
            </a:pPr>
            <a:r>
              <a:rPr lang="ru-RU" dirty="0" smtClean="0"/>
              <a:t>         Первый научный труд по космонавтике появился в 1903 году.  Именно тогда скромный преподаватель калужской гимназии </a:t>
            </a:r>
            <a:r>
              <a:rPr lang="ru-RU" dirty="0" smtClean="0">
                <a:solidFill>
                  <a:srgbClr val="FFC000"/>
                </a:solidFill>
              </a:rPr>
              <a:t>Константин Эдуардович Циолковский</a:t>
            </a:r>
            <a:r>
              <a:rPr lang="ru-RU" dirty="0" smtClean="0"/>
              <a:t> опубликовал своё «Исследование мировых пространств реактивными приборами». В этой работе содержалось важнейшее для изучения Вселенной математическое выражение, известное теперь как  «формула Циолковского». Она описывает движение ракетного аппарата переменной массы без воздействия внешних сил. </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endParaRPr lang="ru-RU" dirty="0"/>
          </a:p>
        </p:txBody>
      </p:sp>
      <p:sp>
        <p:nvSpPr>
          <p:cNvPr id="3" name="Содержимое 2"/>
          <p:cNvSpPr>
            <a:spLocks noGrp="1"/>
          </p:cNvSpPr>
          <p:nvPr>
            <p:ph idx="1"/>
          </p:nvPr>
        </p:nvSpPr>
        <p:spPr>
          <a:xfrm>
            <a:off x="457200" y="571480"/>
            <a:ext cx="8229600" cy="5929354"/>
          </a:xfrm>
        </p:spPr>
        <p:txBody>
          <a:bodyPr>
            <a:normAutofit fontScale="85000" lnSpcReduction="10000"/>
          </a:bodyPr>
          <a:lstStyle/>
          <a:p>
            <a:pPr algn="just">
              <a:buNone/>
            </a:pPr>
            <a:r>
              <a:rPr lang="ru-RU" dirty="0" smtClean="0"/>
              <a:t>            Вторая часть исследования Циолковского из-за нехватки средств на публикацию появилась только в 1911 – 1912 годах. В ней содержалось множество смелых и оригинальных идей о выходе человека в космическое пространство и освоении небесных тел. Учёный затрагивал также проблемы управления полётом космического корабля, обеспечения жизнедеятельности экипажа и даже задумывался над тем, что получит человечество в результате: </a:t>
            </a:r>
            <a:r>
              <a:rPr lang="ru-RU" dirty="0" smtClean="0">
                <a:solidFill>
                  <a:srgbClr val="FFC000"/>
                </a:solidFill>
              </a:rPr>
              <a:t>«Человечество не останется вечно на Земле, но в погоне за светом и пространством сначала робко проникнет за пределы атмосферы, а затем завоюет себе всё околосолнечное пространство».</a:t>
            </a:r>
          </a:p>
          <a:p>
            <a:pPr algn="just">
              <a:buNone/>
            </a:pPr>
            <a:r>
              <a:rPr lang="ru-RU" dirty="0" smtClean="0">
                <a:solidFill>
                  <a:srgbClr val="FFC000"/>
                </a:solidFill>
              </a:rPr>
              <a:t>             </a:t>
            </a:r>
            <a:r>
              <a:rPr lang="ru-RU" dirty="0" smtClean="0"/>
              <a:t> Константин  Эдуардович был пропагандистом идеи «космоплавания», которая прежде многим казалась нереальной.      Независимо от Циолковского Ю.В. Кондратюк вывел уравнение движения ракеты и  работал над рукописью «О </a:t>
            </a:r>
            <a:r>
              <a:rPr lang="ru-RU" dirty="0" err="1" smtClean="0"/>
              <a:t>межпланетарных</a:t>
            </a:r>
            <a:r>
              <a:rPr lang="ru-RU" dirty="0" smtClean="0"/>
              <a:t> путешествиях».</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ПЕРВЫЕ ОПЫТЫ, НАЧАЛО ТЕОРИИ</a:t>
            </a:r>
            <a:br>
              <a:rPr lang="ru-RU" sz="2800" dirty="0" smtClean="0"/>
            </a:br>
            <a:endParaRPr lang="ru-RU" sz="2800" dirty="0"/>
          </a:p>
        </p:txBody>
      </p:sp>
      <p:sp>
        <p:nvSpPr>
          <p:cNvPr id="3" name="Содержимое 2"/>
          <p:cNvSpPr>
            <a:spLocks noGrp="1"/>
          </p:cNvSpPr>
          <p:nvPr>
            <p:ph idx="1"/>
          </p:nvPr>
        </p:nvSpPr>
        <p:spPr>
          <a:xfrm>
            <a:off x="457200" y="857232"/>
            <a:ext cx="8229600" cy="5268931"/>
          </a:xfrm>
        </p:spPr>
        <p:txBody>
          <a:bodyPr>
            <a:normAutofit lnSpcReduction="10000"/>
          </a:bodyPr>
          <a:lstStyle/>
          <a:p>
            <a:pPr algn="just">
              <a:buNone/>
            </a:pPr>
            <a:r>
              <a:rPr lang="ru-RU" dirty="0" smtClean="0"/>
              <a:t>              В 20-х годах Советскому Союзу, находившемуся в окружении враждебного капиталистического мира, требовалась мощная армия. Для её оснащения быстрыми темпами развивалась оборонная промышленность, осваивались новейшие по тем временам типы вооружения, прежде всего танки и авиация. Неудивительно, что наиболее дальновидные и технически образованные руководители партии и правительства начали проявлять внимание к проектам ракетных устройств. Но и учёные других государств тоже работали по данной теме.</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Autofit/>
          </a:bodyPr>
          <a:lstStyle/>
          <a:p>
            <a:r>
              <a:rPr lang="ru-RU" sz="2000" dirty="0" smtClean="0"/>
              <a:t>СССР: КРАСНОЙ АРМИИ НУЖНА РАКЕТНАЯ ТЕХНИКА</a:t>
            </a:r>
            <a:br>
              <a:rPr lang="ru-RU" sz="2000" dirty="0" smtClean="0"/>
            </a:br>
            <a:endParaRPr lang="ru-RU" sz="2000" dirty="0"/>
          </a:p>
        </p:txBody>
      </p:sp>
      <p:sp>
        <p:nvSpPr>
          <p:cNvPr id="3" name="Содержимое 2"/>
          <p:cNvSpPr>
            <a:spLocks noGrp="1"/>
          </p:cNvSpPr>
          <p:nvPr>
            <p:ph idx="1"/>
          </p:nvPr>
        </p:nvSpPr>
        <p:spPr>
          <a:xfrm>
            <a:off x="457200" y="714356"/>
            <a:ext cx="8229600" cy="6500858"/>
          </a:xfrm>
        </p:spPr>
        <p:txBody>
          <a:bodyPr>
            <a:normAutofit fontScale="62500" lnSpcReduction="20000"/>
          </a:bodyPr>
          <a:lstStyle/>
          <a:p>
            <a:pPr algn="just">
              <a:buNone/>
            </a:pPr>
            <a:r>
              <a:rPr lang="ru-RU" dirty="0" smtClean="0"/>
              <a:t>             </a:t>
            </a:r>
            <a:r>
              <a:rPr lang="ru-RU" sz="3800" dirty="0" smtClean="0"/>
              <a:t>К середине 30-х годов стало ясно, что самолёты с обычными бензиновыми моторами не имеют большой перспективы в увеличении скорости и высоты полёта. </a:t>
            </a:r>
            <a:r>
              <a:rPr lang="ru-RU" sz="3800" dirty="0" smtClean="0">
                <a:solidFill>
                  <a:srgbClr val="FFC000"/>
                </a:solidFill>
              </a:rPr>
              <a:t>И в 1936 году решили создавать </a:t>
            </a:r>
            <a:r>
              <a:rPr lang="ru-RU" sz="3800" dirty="0" err="1" smtClean="0">
                <a:solidFill>
                  <a:srgbClr val="FFC000"/>
                </a:solidFill>
              </a:rPr>
              <a:t>ракетоплан</a:t>
            </a:r>
            <a:r>
              <a:rPr lang="ru-RU" sz="3800" dirty="0" smtClean="0">
                <a:solidFill>
                  <a:srgbClr val="FFC000"/>
                </a:solidFill>
              </a:rPr>
              <a:t> конструкции Королёва.</a:t>
            </a:r>
            <a:r>
              <a:rPr lang="ru-RU" sz="3800" dirty="0" smtClean="0"/>
              <a:t> Работа над созданием и совершенствованием ракет на жидкостных двигателях – наиболее перспективное направление для осуществления космических исследований – поддержки так и не получили.</a:t>
            </a:r>
          </a:p>
          <a:p>
            <a:pPr algn="just">
              <a:buNone/>
            </a:pPr>
            <a:r>
              <a:rPr lang="ru-RU" sz="3800" dirty="0" smtClean="0"/>
              <a:t>            В это время в мире существовало следующее – США военные ракеты не нужны, а мирных пока нет. А в Германии ракета – великая военная сила. Первый образец оружия -  разработанный в 1941 году самолёт – снаряд «</a:t>
            </a:r>
            <a:r>
              <a:rPr lang="ru-RU" sz="3800" dirty="0" err="1" smtClean="0"/>
              <a:t>Фау</a:t>
            </a:r>
            <a:r>
              <a:rPr lang="ru-RU" sz="3800" dirty="0" smtClean="0"/>
              <a:t> – 1», начинённый тонной взрывчатки был выпущен фашистами  на Лондон в 1944 году.  Затем немцы  создали        «</a:t>
            </a:r>
            <a:r>
              <a:rPr lang="ru-RU" sz="3800" dirty="0" err="1" smtClean="0"/>
              <a:t>Фау</a:t>
            </a:r>
            <a:r>
              <a:rPr lang="ru-RU" sz="3800" dirty="0" smtClean="0"/>
              <a:t> – 2» и  А – 4.  В конце  Второй мировой войны у немцев были нереализованные проекты, связанные  с   баллистической  ракетой А – 4</a:t>
            </a:r>
            <a:r>
              <a:rPr lang="en-US" sz="3800" dirty="0" smtClean="0"/>
              <a:t>b</a:t>
            </a:r>
            <a:r>
              <a:rPr lang="ru-RU" sz="3800" dirty="0" smtClean="0"/>
              <a:t>. Затем  и  у Америки были ими созданные ракеты.</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СОВЕТСКИЕ</a:t>
            </a:r>
            <a:br>
              <a:rPr lang="ru-RU" sz="3600" dirty="0" smtClean="0"/>
            </a:br>
            <a:r>
              <a:rPr lang="ru-RU" sz="3600" dirty="0" smtClean="0"/>
              <a:t> РАКЕТНЫЕ САМОЛЁТЫ</a:t>
            </a:r>
            <a:endParaRPr lang="ru-RU" sz="3600" dirty="0"/>
          </a:p>
        </p:txBody>
      </p:sp>
      <p:sp>
        <p:nvSpPr>
          <p:cNvPr id="3" name="Содержимое 2"/>
          <p:cNvSpPr>
            <a:spLocks noGrp="1"/>
          </p:cNvSpPr>
          <p:nvPr>
            <p:ph idx="1"/>
          </p:nvPr>
        </p:nvSpPr>
        <p:spPr>
          <a:xfrm>
            <a:off x="457200" y="1571612"/>
            <a:ext cx="8229600" cy="4554551"/>
          </a:xfrm>
        </p:spPr>
        <p:txBody>
          <a:bodyPr/>
          <a:lstStyle/>
          <a:p>
            <a:pPr algn="just">
              <a:buNone/>
            </a:pPr>
            <a:r>
              <a:rPr lang="ru-RU" dirty="0" smtClean="0"/>
              <a:t>           </a:t>
            </a:r>
            <a:r>
              <a:rPr lang="ru-RU" sz="3200" dirty="0" smtClean="0"/>
              <a:t>  В Советском Союзе все основные разработки в области ракетной техники велись в специально образованном для этого Реактивном научно-исследовательском институте. </a:t>
            </a:r>
          </a:p>
          <a:p>
            <a:pPr algn="just">
              <a:buNone/>
            </a:pPr>
            <a:r>
              <a:rPr lang="ru-RU" sz="3200" dirty="0" smtClean="0"/>
              <a:t>           В трагический период репрессий (1937 – 1938 годы) институт лишился ведущих своих специалистов.</a:t>
            </a:r>
          </a:p>
          <a:p>
            <a:pPr>
              <a:buNone/>
            </a:pP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E:\20.jpg"/>
          <p:cNvPicPr>
            <a:picLocks noGrp="1" noChangeAspect="1" noChangeArrowheads="1"/>
          </p:cNvPicPr>
          <p:nvPr>
            <p:ph idx="1"/>
          </p:nvPr>
        </p:nvPicPr>
        <p:blipFill>
          <a:blip r:embed="rId2"/>
          <a:srcRect/>
          <a:stretch>
            <a:fillRect/>
          </a:stretch>
        </p:blipFill>
        <p:spPr bwMode="auto">
          <a:xfrm>
            <a:off x="1214414" y="428605"/>
            <a:ext cx="7072362" cy="515939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sz="3200" dirty="0" smtClean="0"/>
              <a:t>ЕСТЬ НОСИТЕЛЬ, БУДЕТ И КОСМОС</a:t>
            </a:r>
            <a:br>
              <a:rPr lang="ru-RU" sz="3200" dirty="0" smtClean="0"/>
            </a:br>
            <a:r>
              <a:rPr lang="ru-RU" sz="3200" dirty="0" smtClean="0"/>
              <a:t> </a:t>
            </a:r>
            <a:endParaRPr lang="ru-RU" sz="3200" dirty="0"/>
          </a:p>
        </p:txBody>
      </p:sp>
      <p:sp>
        <p:nvSpPr>
          <p:cNvPr id="3" name="Содержимое 2"/>
          <p:cNvSpPr>
            <a:spLocks noGrp="1"/>
          </p:cNvSpPr>
          <p:nvPr>
            <p:ph idx="1"/>
          </p:nvPr>
        </p:nvSpPr>
        <p:spPr>
          <a:xfrm>
            <a:off x="457200" y="785794"/>
            <a:ext cx="8229600" cy="5340369"/>
          </a:xfrm>
        </p:spPr>
        <p:txBody>
          <a:bodyPr>
            <a:normAutofit fontScale="85000" lnSpcReduction="20000"/>
          </a:bodyPr>
          <a:lstStyle/>
          <a:p>
            <a:pPr algn="just">
              <a:buNone/>
            </a:pPr>
            <a:r>
              <a:rPr lang="ru-RU" dirty="0" smtClean="0"/>
              <a:t>           СССР И США пошли разными путями при создании жидкостных ракет. Советский Союз заимствовал у Германии технологию производства,  США тоже использовали  знания и опыт ведущих немецких специалистов. Работы велись параллельно и независимо  в условиях строгой секретности и закрытой конкуренции.</a:t>
            </a:r>
          </a:p>
          <a:p>
            <a:pPr algn="just">
              <a:buNone/>
            </a:pPr>
            <a:r>
              <a:rPr lang="ru-RU" dirty="0" smtClean="0"/>
              <a:t>            В мае 1945 года в Германию стали прибывать первые советские специалисты, работавшие в области ракетной техники. Им нужно было разобраться с немецким ракетным «наследством»: техникой и документацией. К осени 1946 года стало ясно, что основные работы на территории Германии выполнены и нужно возвращаться в СССР. Советское руководство решило вывезти и  необходимых для продолжения работы немецких сотрудников. Из Германии в СССР прибыло более 100 немецких специалистов, создавших «</a:t>
            </a:r>
            <a:r>
              <a:rPr lang="ru-RU" dirty="0" err="1" smtClean="0"/>
              <a:t>Фау</a:t>
            </a:r>
            <a:r>
              <a:rPr lang="ru-RU" dirty="0" smtClean="0"/>
              <a:t> – 2».</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9218" name="Picture 2" descr="E:\10.jpg"/>
          <p:cNvPicPr>
            <a:picLocks noGrp="1" noChangeAspect="1" noChangeArrowheads="1"/>
          </p:cNvPicPr>
          <p:nvPr>
            <p:ph idx="1"/>
          </p:nvPr>
        </p:nvPicPr>
        <p:blipFill>
          <a:blip r:embed="rId2"/>
          <a:srcRect/>
          <a:stretch>
            <a:fillRect/>
          </a:stretch>
        </p:blipFill>
        <p:spPr bwMode="auto">
          <a:xfrm>
            <a:off x="500034" y="285728"/>
            <a:ext cx="3829050" cy="2047875"/>
          </a:xfrm>
          <a:prstGeom prst="rect">
            <a:avLst/>
          </a:prstGeom>
          <a:noFill/>
        </p:spPr>
      </p:pic>
      <p:pic>
        <p:nvPicPr>
          <p:cNvPr id="9222" name="Picture 6" descr="E:\13.jpg"/>
          <p:cNvPicPr>
            <a:picLocks noChangeAspect="1" noChangeArrowheads="1"/>
          </p:cNvPicPr>
          <p:nvPr/>
        </p:nvPicPr>
        <p:blipFill>
          <a:blip r:embed="rId3"/>
          <a:srcRect/>
          <a:stretch>
            <a:fillRect/>
          </a:stretch>
        </p:blipFill>
        <p:spPr bwMode="auto">
          <a:xfrm>
            <a:off x="-4953000" y="-3714750"/>
            <a:ext cx="19050000" cy="142875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42" name="Picture 2" descr="E:\11.jpg"/>
          <p:cNvPicPr>
            <a:picLocks noGrp="1" noChangeAspect="1" noChangeArrowheads="1"/>
          </p:cNvPicPr>
          <p:nvPr>
            <p:ph idx="1"/>
          </p:nvPr>
        </p:nvPicPr>
        <p:blipFill>
          <a:blip r:embed="rId2"/>
          <a:srcRect/>
          <a:stretch>
            <a:fillRect/>
          </a:stretch>
        </p:blipFill>
        <p:spPr bwMode="auto">
          <a:xfrm>
            <a:off x="285720" y="642918"/>
            <a:ext cx="5072098" cy="3804074"/>
          </a:xfrm>
          <a:prstGeom prst="rect">
            <a:avLst/>
          </a:prstGeom>
          <a:noFill/>
        </p:spPr>
      </p:pic>
      <p:pic>
        <p:nvPicPr>
          <p:cNvPr id="1026" name="Picture 2" descr="E:\14.jpg"/>
          <p:cNvPicPr>
            <a:picLocks noChangeAspect="1" noChangeArrowheads="1"/>
          </p:cNvPicPr>
          <p:nvPr/>
        </p:nvPicPr>
        <p:blipFill>
          <a:blip r:embed="rId3"/>
          <a:srcRect/>
          <a:stretch>
            <a:fillRect/>
          </a:stretch>
        </p:blipFill>
        <p:spPr bwMode="auto">
          <a:xfrm>
            <a:off x="4000496" y="3500438"/>
            <a:ext cx="4953011" cy="30973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ВСТУПЛЕНИЕ ЧЕЛОВЕЧЕСТВА В КОСМИЧЕСКУЮ ЭРУ</a:t>
            </a:r>
            <a:endParaRPr lang="ru-RU" sz="2800" dirty="0"/>
          </a:p>
        </p:txBody>
      </p:sp>
      <p:sp>
        <p:nvSpPr>
          <p:cNvPr id="3" name="Содержимое 2"/>
          <p:cNvSpPr>
            <a:spLocks noGrp="1"/>
          </p:cNvSpPr>
          <p:nvPr>
            <p:ph idx="1"/>
          </p:nvPr>
        </p:nvSpPr>
        <p:spPr/>
        <p:txBody>
          <a:bodyPr>
            <a:normAutofit/>
          </a:bodyPr>
          <a:lstStyle/>
          <a:p>
            <a:pPr algn="just">
              <a:buNone/>
            </a:pPr>
            <a:r>
              <a:rPr lang="ru-RU" dirty="0" smtClean="0"/>
              <a:t>          Минуло более 60 лет с тех пор, как человечество вступило в космическую эру. Она началась 4 октября 1957 года. Именно в этот день миллионы людей услышали из своих радиоприёмников пронзительные сигналы, который подавал </a:t>
            </a:r>
            <a:r>
              <a:rPr lang="ru-RU" dirty="0" smtClean="0">
                <a:solidFill>
                  <a:srgbClr val="FFC000"/>
                </a:solidFill>
              </a:rPr>
              <a:t>первый искусственный спутник Земли</a:t>
            </a:r>
            <a:r>
              <a:rPr lang="ru-RU" dirty="0" smtClean="0"/>
              <a:t>. Пришло время первых дерзких экспериментов по освоению космического пространства, время первых героев, время торжества научной и технической мысли.</a:t>
            </a:r>
          </a:p>
          <a:p>
            <a:pPr>
              <a:buNone/>
            </a:pP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28604"/>
            <a:ext cx="8229600" cy="5697559"/>
          </a:xfrm>
        </p:spPr>
        <p:txBody>
          <a:bodyPr>
            <a:normAutofit fontScale="77500" lnSpcReduction="20000"/>
          </a:bodyPr>
          <a:lstStyle/>
          <a:p>
            <a:pPr algn="just">
              <a:buNone/>
            </a:pPr>
            <a:r>
              <a:rPr lang="ru-RU" dirty="0" smtClean="0"/>
              <a:t>              </a:t>
            </a:r>
            <a:r>
              <a:rPr lang="ru-RU" dirty="0" smtClean="0">
                <a:solidFill>
                  <a:srgbClr val="FFC000"/>
                </a:solidFill>
              </a:rPr>
              <a:t>Наукоёмкая техника часто имеет двойное значение – военное и мирное.</a:t>
            </a:r>
            <a:r>
              <a:rPr lang="ru-RU" dirty="0" smtClean="0"/>
              <a:t> Это относится и к ракетной технике. Завершив разработку для боевого применения, сразу же приступили к созданию её геофизического варианта. Эта первая ракета использовалась для исследования верхних слоёв атмосферы. В течение нескольких лет были последовательно разработаны ещё четыре варианта ракеты. Параллельно с лётными испытаниями началась разработка более мощной ракеты с дальностью полёта до 600 км. Дальше развитие ракетной техники шло по пути увеличения дальности полёта.</a:t>
            </a:r>
          </a:p>
          <a:p>
            <a:pPr algn="just">
              <a:buNone/>
            </a:pPr>
            <a:r>
              <a:rPr lang="ru-RU" dirty="0" smtClean="0"/>
              <a:t>           </a:t>
            </a:r>
            <a:r>
              <a:rPr lang="ru-RU" sz="3100" dirty="0" smtClean="0">
                <a:solidFill>
                  <a:srgbClr val="FFC000"/>
                </a:solidFill>
              </a:rPr>
              <a:t> Старт первой в мире межконтинентальной баллистической ракеты Р-7 состоялся 15 мая 1957 года. Но успешным оказался только 4 запуск. Ракета достигла цели, а ТАСС распространил специальное сообщение. В сентябре «семёрку» стали готовить в космическом варианте;  в  октябре 1957 года объект был выведен на околоземную орбиту. </a:t>
            </a:r>
          </a:p>
          <a:p>
            <a:pPr algn="just">
              <a:buNone/>
            </a:pPr>
            <a:r>
              <a:rPr lang="ru-RU" sz="3100" dirty="0" smtClean="0">
                <a:solidFill>
                  <a:srgbClr val="FFC000"/>
                </a:solidFill>
              </a:rPr>
              <a:t>            С этого запуска началась НОВАЯ ЭРА в истории человечества – ЭРА КОСМИЧЕСКИХ ПОЛЁТОВ.</a:t>
            </a:r>
            <a:endParaRPr lang="ru-RU" sz="3100" dirty="0">
              <a:solidFill>
                <a:srgbClr val="FFC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6146" name="Picture 2" descr="E:\3.jpg"/>
          <p:cNvPicPr>
            <a:picLocks noGrp="1" noChangeAspect="1" noChangeArrowheads="1"/>
          </p:cNvPicPr>
          <p:nvPr>
            <p:ph idx="1"/>
          </p:nvPr>
        </p:nvPicPr>
        <p:blipFill>
          <a:blip r:embed="rId2"/>
          <a:srcRect/>
          <a:stretch>
            <a:fillRect/>
          </a:stretch>
        </p:blipFill>
        <p:spPr bwMode="auto">
          <a:xfrm>
            <a:off x="1432983" y="1600200"/>
            <a:ext cx="6278033" cy="47085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E:\4.jpg"/>
          <p:cNvPicPr>
            <a:picLocks noGrp="1" noChangeAspect="1" noChangeArrowheads="1"/>
          </p:cNvPicPr>
          <p:nvPr>
            <p:ph idx="1"/>
          </p:nvPr>
        </p:nvPicPr>
        <p:blipFill>
          <a:blip r:embed="rId2"/>
          <a:srcRect/>
          <a:stretch>
            <a:fillRect/>
          </a:stretch>
        </p:blipFill>
        <p:spPr bwMode="auto">
          <a:xfrm>
            <a:off x="785786" y="714357"/>
            <a:ext cx="7715304" cy="48736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ЗАЧЕМ?</a:t>
            </a:r>
            <a:endParaRPr lang="ru-RU" dirty="0"/>
          </a:p>
        </p:txBody>
      </p:sp>
      <p:sp>
        <p:nvSpPr>
          <p:cNvPr id="3" name="Содержимое 2"/>
          <p:cNvSpPr>
            <a:spLocks noGrp="1"/>
          </p:cNvSpPr>
          <p:nvPr>
            <p:ph idx="1"/>
          </p:nvPr>
        </p:nvSpPr>
        <p:spPr/>
        <p:txBody>
          <a:bodyPr>
            <a:normAutofit/>
          </a:bodyPr>
          <a:lstStyle/>
          <a:p>
            <a:pPr algn="just">
              <a:buNone/>
            </a:pPr>
            <a:r>
              <a:rPr lang="ru-RU" dirty="0" smtClean="0"/>
              <a:t>           Что же подвигло разные страны с разным общественным и экономическим устройством начать освоение космоса? Однозначного ответа на этот вопрос не существует. Научные открытия, технические и технологические достижения, «вернувшиеся» из космоса и нашедшие применение в нашей земной жизни, - всё это говорит о необходимости освоения космического пространства.</a:t>
            </a:r>
          </a:p>
          <a:p>
            <a:pPr>
              <a:buNone/>
            </a:pPr>
            <a:endParaRPr lang="ru-RU" dirty="0" smtClean="0"/>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E:\5.jpg"/>
          <p:cNvPicPr>
            <a:picLocks noGrp="1" noChangeAspect="1" noChangeArrowheads="1"/>
          </p:cNvPicPr>
          <p:nvPr>
            <p:ph idx="1"/>
          </p:nvPr>
        </p:nvPicPr>
        <p:blipFill>
          <a:blip r:embed="rId2"/>
          <a:srcRect/>
          <a:stretch>
            <a:fillRect/>
          </a:stretch>
        </p:blipFill>
        <p:spPr bwMode="auto">
          <a:xfrm>
            <a:off x="1214414" y="549275"/>
            <a:ext cx="6858047" cy="63087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sp>
        <p:nvSpPr>
          <p:cNvPr id="3" name="Содержимое 2"/>
          <p:cNvSpPr>
            <a:spLocks noGrp="1"/>
          </p:cNvSpPr>
          <p:nvPr>
            <p:ph idx="1"/>
          </p:nvPr>
        </p:nvSpPr>
        <p:spPr>
          <a:xfrm>
            <a:off x="457200" y="1071546"/>
            <a:ext cx="8229600" cy="5572164"/>
          </a:xfrm>
        </p:spPr>
        <p:txBody>
          <a:bodyPr>
            <a:normAutofit fontScale="92500" lnSpcReduction="20000"/>
          </a:bodyPr>
          <a:lstStyle/>
          <a:p>
            <a:pPr>
              <a:buNone/>
            </a:pPr>
            <a:r>
              <a:rPr lang="ru-RU" dirty="0" smtClean="0"/>
              <a:t>                                 </a:t>
            </a:r>
            <a:r>
              <a:rPr lang="ru-RU" dirty="0" smtClean="0">
                <a:solidFill>
                  <a:srgbClr val="FFC000"/>
                </a:solidFill>
              </a:rPr>
              <a:t>Обрести крылья, покорить                               </a:t>
            </a:r>
          </a:p>
          <a:p>
            <a:pPr>
              <a:buNone/>
            </a:pPr>
            <a:r>
              <a:rPr lang="ru-RU" dirty="0" smtClean="0">
                <a:solidFill>
                  <a:srgbClr val="FFC000"/>
                </a:solidFill>
              </a:rPr>
              <a:t>                                пространство и время, раздвинуть </a:t>
            </a:r>
          </a:p>
          <a:p>
            <a:pPr>
              <a:buNone/>
            </a:pPr>
            <a:r>
              <a:rPr lang="ru-RU" dirty="0" smtClean="0">
                <a:solidFill>
                  <a:srgbClr val="FFC000"/>
                </a:solidFill>
              </a:rPr>
              <a:t>                            границы познания, проникнуть в тайны  </a:t>
            </a:r>
          </a:p>
          <a:p>
            <a:pPr>
              <a:buNone/>
            </a:pPr>
            <a:r>
              <a:rPr lang="ru-RU" dirty="0" smtClean="0">
                <a:solidFill>
                  <a:srgbClr val="FFC000"/>
                </a:solidFill>
              </a:rPr>
              <a:t>                                микромира и бесконечной </a:t>
            </a:r>
          </a:p>
          <a:p>
            <a:pPr>
              <a:buNone/>
            </a:pPr>
            <a:r>
              <a:rPr lang="ru-RU" dirty="0" smtClean="0">
                <a:solidFill>
                  <a:srgbClr val="FFC000"/>
                </a:solidFill>
              </a:rPr>
              <a:t>                                  Вселенной оставалось сокровенной </a:t>
            </a:r>
          </a:p>
          <a:p>
            <a:pPr algn="just">
              <a:buNone/>
            </a:pPr>
            <a:r>
              <a:rPr lang="ru-RU" dirty="0" smtClean="0">
                <a:solidFill>
                  <a:srgbClr val="FFC000"/>
                </a:solidFill>
              </a:rPr>
              <a:t>                    мечтой человека во все исторические эпохи.</a:t>
            </a:r>
            <a:r>
              <a:rPr lang="ru-RU" dirty="0" smtClean="0"/>
              <a:t> </a:t>
            </a:r>
            <a:r>
              <a:rPr lang="ru-RU" sz="3500" dirty="0" smtClean="0"/>
              <a:t>Ради её приближения творили и дерзали лучшие представители многих стран и народов. В той или иной мере они были единомышленниками Константина Эдуардовича Циолковского, утверждавшего, что Земля – колыбель разума, но нельзя же вечно жить в колыбели!</a:t>
            </a:r>
            <a:endParaRPr lang="ru-RU" sz="3500" dirty="0"/>
          </a:p>
        </p:txBody>
      </p:sp>
      <p:pic>
        <p:nvPicPr>
          <p:cNvPr id="1026" name="Picture 2" descr="E:\1.jpg"/>
          <p:cNvPicPr>
            <a:picLocks noChangeAspect="1" noChangeArrowheads="1"/>
          </p:cNvPicPr>
          <p:nvPr/>
        </p:nvPicPr>
        <p:blipFill>
          <a:blip r:embed="rId2"/>
          <a:srcRect/>
          <a:stretch>
            <a:fillRect/>
          </a:stretch>
        </p:blipFill>
        <p:spPr bwMode="auto">
          <a:xfrm>
            <a:off x="214282" y="285728"/>
            <a:ext cx="2690818" cy="278608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«ОТКРЫТЬ ДВЕРЬ В КОСМОС»</a:t>
            </a:r>
            <a:endParaRPr lang="ru-RU" sz="2400" dirty="0"/>
          </a:p>
        </p:txBody>
      </p:sp>
      <p:sp>
        <p:nvSpPr>
          <p:cNvPr id="3" name="Содержимое 2"/>
          <p:cNvSpPr>
            <a:spLocks noGrp="1"/>
          </p:cNvSpPr>
          <p:nvPr>
            <p:ph idx="1"/>
          </p:nvPr>
        </p:nvSpPr>
        <p:spPr>
          <a:xfrm>
            <a:off x="457200" y="1142984"/>
            <a:ext cx="8229600" cy="5715016"/>
          </a:xfrm>
        </p:spPr>
        <p:txBody>
          <a:bodyPr>
            <a:normAutofit fontScale="62500" lnSpcReduction="20000"/>
          </a:bodyPr>
          <a:lstStyle/>
          <a:p>
            <a:pPr>
              <a:buNone/>
            </a:pPr>
            <a:r>
              <a:rPr lang="ru-RU" dirty="0" smtClean="0"/>
              <a:t>         </a:t>
            </a:r>
            <a:r>
              <a:rPr lang="ru-RU" sz="4800" dirty="0" smtClean="0"/>
              <a:t>Что значит «открыть дверь в космос»? Прежде всего – </a:t>
            </a:r>
            <a:r>
              <a:rPr lang="ru-RU" sz="4800" dirty="0" smtClean="0">
                <a:solidFill>
                  <a:srgbClr val="FFC000"/>
                </a:solidFill>
              </a:rPr>
              <a:t>предоставить человеку возможность узнать новое об окружающей его Вселенной и её частичке – Земле. </a:t>
            </a:r>
            <a:r>
              <a:rPr lang="ru-RU" sz="4800" dirty="0" smtClean="0"/>
              <a:t>Уже первые запуски космических аппаратов и первые эксперименты позволили учёным обнаружить радиационные пояса Земли, сыгравшие огромную роль в развитии радиосвязи и самой космонавтики. Это и все последующие научные открытия, результаты уникальных опытов и экспериментов становились достоянием мировой науки, которая по природе своей интернациональна.</a:t>
            </a:r>
          </a:p>
          <a:p>
            <a:pPr>
              <a:buNone/>
            </a:pPr>
            <a:endParaRPr lang="ru-RU" dirty="0" smtClean="0"/>
          </a:p>
          <a:p>
            <a:r>
              <a:rPr lang="ru-RU" dirty="0" smtClean="0"/>
              <a:t> </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E:\2.jpg"/>
          <p:cNvPicPr>
            <a:picLocks noGrp="1" noChangeAspect="1" noChangeArrowheads="1"/>
          </p:cNvPicPr>
          <p:nvPr>
            <p:ph idx="1"/>
          </p:nvPr>
        </p:nvPicPr>
        <p:blipFill>
          <a:blip r:embed="rId2"/>
          <a:srcRect/>
          <a:stretch>
            <a:fillRect/>
          </a:stretch>
        </p:blipFill>
        <p:spPr bwMode="auto">
          <a:xfrm>
            <a:off x="1432983" y="1600200"/>
            <a:ext cx="6278033" cy="47085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108</TotalTime>
  <Words>2042</Words>
  <PresentationFormat>Экран (4:3)</PresentationFormat>
  <Paragraphs>60</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Апекс</vt:lpstr>
      <vt:lpstr>История космонавтики</vt:lpstr>
      <vt:lpstr>Слайд 2</vt:lpstr>
      <vt:lpstr>ВСТУПЛЕНИЕ ЧЕЛОВЕЧЕСТВА В КОСМИЧЕСКУЮ ЭРУ</vt:lpstr>
      <vt:lpstr>Слайд 4</vt:lpstr>
      <vt:lpstr>ЗАЧЕМ?</vt:lpstr>
      <vt:lpstr>Слайд 6</vt:lpstr>
      <vt:lpstr>Слайд 7</vt:lpstr>
      <vt:lpstr>«ОТКРЫТЬ ДВЕРЬ В КОСМОС»</vt:lpstr>
      <vt:lpstr>Слайд 9</vt:lpstr>
      <vt:lpstr>Слайд 10</vt:lpstr>
      <vt:lpstr>Слайд 11</vt:lpstr>
      <vt:lpstr>ДРЕВНЯЯ БИОГРАФИЯ ЗНАКОМОЙ РАКЕТЫ  </vt:lpstr>
      <vt:lpstr>Слайд 13</vt:lpstr>
      <vt:lpstr>Слайд 14</vt:lpstr>
      <vt:lpstr>Слайд 15</vt:lpstr>
      <vt:lpstr>Слайд 16</vt:lpstr>
      <vt:lpstr>РУССКАЯ ИСТОРИЯ БОЕВЫХ РАКЕТ </vt:lpstr>
      <vt:lpstr>НЕЗАВИСИМЫЕ ОДИНОЧКИ </vt:lpstr>
      <vt:lpstr>НА ОЩУПЬ ИЩЕМ ПУТЬ В КОСМОС </vt:lpstr>
      <vt:lpstr>Слайд 20</vt:lpstr>
      <vt:lpstr>НАЧАЛО ТЕОРЕТИЧЕСКОЙ КОСМОНАВТИКЕ  В РОССИИ </vt:lpstr>
      <vt:lpstr>Слайд 22</vt:lpstr>
      <vt:lpstr>ПЕРВЫЕ ОПЫТЫ, НАЧАЛО ТЕОРИИ </vt:lpstr>
      <vt:lpstr>СССР: КРАСНОЙ АРМИИ НУЖНА РАКЕТНАЯ ТЕХНИКА </vt:lpstr>
      <vt:lpstr>СОВЕТСКИЕ  РАКЕТНЫЕ САМОЛЁТЫ</vt:lpstr>
      <vt:lpstr>Слайд 26</vt:lpstr>
      <vt:lpstr>ЕСТЬ НОСИТЕЛЬ, БУДЕТ И КОСМОС  </vt:lpstr>
      <vt:lpstr>Слайд 28</vt:lpstr>
      <vt:lpstr>Слайд 29</vt:lpstr>
      <vt:lpstr>Слайд 30</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школа</cp:lastModifiedBy>
  <cp:revision>24</cp:revision>
  <dcterms:modified xsi:type="dcterms:W3CDTF">2004-12-31T21:27:07Z</dcterms:modified>
</cp:coreProperties>
</file>