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69" r:id="rId4"/>
    <p:sldId id="257" r:id="rId5"/>
    <p:sldId id="258" r:id="rId6"/>
    <p:sldId id="273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8" r:id="rId17"/>
    <p:sldId id="293" r:id="rId18"/>
    <p:sldId id="283" r:id="rId19"/>
    <p:sldId id="282" r:id="rId20"/>
    <p:sldId id="268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государственных символах Самарской области</a:t>
            </a:r>
            <a:br>
              <a:rPr lang="ru-RU" dirty="0" smtClean="0"/>
            </a:br>
            <a:r>
              <a:rPr lang="ru-RU" sz="2000" dirty="0" smtClean="0"/>
              <a:t>(по книге А.Н. Завального, В.Н. Зинченко, В.С. Мокрого  «Государственные символы Самарской области», выпущенной в Самаре издательским домом «Агни» к  150-летию Самарской губернии 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 и книге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Алексея </a:t>
            </a:r>
            <a:r>
              <a:rPr lang="ru-RU" sz="2000" dirty="0" err="1" smtClean="0">
                <a:solidFill>
                  <a:schemeClr val="tx1"/>
                </a:solidFill>
              </a:rPr>
              <a:t>Солоницына</a:t>
            </a:r>
            <a:r>
              <a:rPr lang="ru-RU" sz="2000" dirty="0" smtClean="0">
                <a:solidFill>
                  <a:schemeClr val="tx1"/>
                </a:solidFill>
              </a:rPr>
              <a:t> «Самарское знамя» Самара, 2017год)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70960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ГБОУ  СОШ №1 «ОЦ» п.г.т </a:t>
            </a:r>
            <a:r>
              <a:rPr lang="ru-RU" dirty="0" err="1" smtClean="0"/>
              <a:t>Стройкерамика</a:t>
            </a:r>
            <a:r>
              <a:rPr lang="ru-RU" dirty="0" smtClean="0"/>
              <a:t>                               </a:t>
            </a:r>
          </a:p>
          <a:p>
            <a:r>
              <a:rPr lang="ru-RU" dirty="0" smtClean="0"/>
              <a:t>                                    2017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Ныне действующий герб города Самары утверждён решением Самарской городской думы №187 от 26 ноября 1998 года и имеет следующее описание:    «Герб города Самары представляет собой простой (неразделённый) щит французской формы, в центре которого изображена в </a:t>
            </a:r>
            <a:r>
              <a:rPr lang="ru-RU" dirty="0" err="1" smtClean="0"/>
              <a:t>лазуревом</a:t>
            </a:r>
            <a:r>
              <a:rPr lang="ru-RU" dirty="0" smtClean="0"/>
              <a:t> поле стоящая на зелёной траве дикая белая коза. Щит герба увенчан золотой императорской короной и окружён золотыми дубовыми листьями, соединёнными Андреевской лентою».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C:\Documents and Settings\Администратор\Рабочий стол\фото\GSamara-6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2571748" cy="1928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/>
          <a:lstStyle/>
          <a:p>
            <a:r>
              <a:rPr lang="ru-RU" dirty="0" smtClean="0"/>
              <a:t>ФЛАГИ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92909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Мы настолько привыкли к флагам, что уже не представляем себе без них историю и современную жизнь человечества. Они стали своеобразными «паспортом» государства, несущим информацию о культуре, традициях, конституционном строе той или иной станы.</a:t>
            </a:r>
          </a:p>
          <a:p>
            <a:pPr algn="just">
              <a:buNone/>
            </a:pPr>
            <a:r>
              <a:rPr lang="ru-RU" dirty="0" smtClean="0"/>
              <a:t>               Далёкими предками флагов  и знамён были тотемные знаки первобытных народов, личные эмблемы вождей и жрецов. Разнообразные изображения украшали щиты греческих воинов. Фигурки орла, волка, медведя и других животных венчали штандарты римских легионеров.</a:t>
            </a:r>
          </a:p>
        </p:txBody>
      </p:sp>
      <p:pic>
        <p:nvPicPr>
          <p:cNvPr id="1026" name="Picture 2" descr="C:\Documents and Settings\Администратор\Рабочий стол\фото\1803059_flagi-sovetskoi-rossii-i-s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3000396" cy="1285884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\1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3019425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42928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Историю флагов обычно ведут с 105 года до н.э., когда для римлян было введено полотнище квадратной формы, укреплённое на перекладине шеста. Но ещё задолго до этого, в </a:t>
            </a:r>
            <a:r>
              <a:rPr lang="en-US" dirty="0" smtClean="0"/>
              <a:t>XII</a:t>
            </a:r>
            <a:r>
              <a:rPr lang="ru-RU" dirty="0" smtClean="0"/>
              <a:t> веке до н.э. в Китае существовали знамёна, а воины Древней Индии поднимали в походе боевые треугольные стяги красного и зелёного цвета с жёлтым изображением зверей. Чёткая система знамён была разработана в Византийской империи. Личные штандарты, знамёна и флаги стали неотъемлемыми атрибутами средневековой Европы.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7148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Киевская Русь знала княжеские стяги, под сенью которых дружины выступали против врага. Знамя с ликом Иисуса Христа развевалось над войском Дмитрия Донского на Куликовом поле. Религиозный характер русских знамён сохранялся и в последующие столетия.</a:t>
            </a:r>
          </a:p>
          <a:p>
            <a:pPr algn="just">
              <a:buNone/>
            </a:pPr>
            <a:r>
              <a:rPr lang="ru-RU" dirty="0" smtClean="0"/>
              <a:t>             В расцветке государственных флагов обычно используются национальные цвета, характерные для того или иного народа и широко распространённые в одежде и быту. Традиционная гамма цветов находила отражение  в лентах, бантах, кокардах. Различная цветовая комбинация придавала национальным флагам уникальный, неповторимый колорит, их история стала неотделимой от истории стран и народов.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article51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500442" cy="178595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фото\20120207_znamya-520x4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291"/>
            <a:ext cx="333375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21484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Первое упоминание о Государственном флаге России относится к царствованию Алексея Михайловича, когда в селе Дединово был построен первый русский корабль. Среди флагов, учреждённых Петром </a:t>
            </a:r>
            <a:r>
              <a:rPr lang="en-US" dirty="0" smtClean="0"/>
              <a:t>I </a:t>
            </a:r>
            <a:r>
              <a:rPr lang="ru-RU" dirty="0" smtClean="0"/>
              <a:t>, особую популярность получило бело – сине – красное полотнище. В 1858 году государственный флаг стал чёрно – жёлто – белым. Историки объясняли это усилением немецкого влияния в правительстве. Через 25 лет царь – русофил Александр </a:t>
            </a:r>
            <a:r>
              <a:rPr lang="en-US" dirty="0" smtClean="0"/>
              <a:t>III </a:t>
            </a:r>
            <a:r>
              <a:rPr lang="ru-RU" dirty="0" smtClean="0"/>
              <a:t> повелел вернуть «русский флаг», который оставался достаточно популярным в народе. </a:t>
            </a:r>
            <a:endParaRPr lang="ru-RU" dirty="0"/>
          </a:p>
        </p:txBody>
      </p:sp>
      <p:pic>
        <p:nvPicPr>
          <p:cNvPr id="6147" name="Picture 3" descr="C:\Documents and Settings\Администратор\Рабочий стол\фото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57166"/>
            <a:ext cx="1562100" cy="2047875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фото\alexmi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85728"/>
            <a:ext cx="1643074" cy="2071702"/>
          </a:xfrm>
          <a:prstGeom prst="rect">
            <a:avLst/>
          </a:prstGeom>
          <a:noFill/>
        </p:spPr>
      </p:pic>
      <p:pic>
        <p:nvPicPr>
          <p:cNvPr id="10" name="Picture 4" descr="C:\Documents and Settings\Администратор\Рабочий стол\фото\0_93d04_834a31ff_ori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57166"/>
            <a:ext cx="161030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Большевистский переворот 1917 года прошёл под революционным красным знаменем, а 13 апреля 1918 года увидел свет декрет Советской власти, где было указано, что «Флагом Российской Республики устанавливается Красное знамя с надписью: Российская Социалистическая Федеративная Советская Республика». Лишь после распада СССР в России вновь восторжествовал бело – сине – красный флаг.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Администратор\Рабочий стол\фото\1918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304800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САМАРСКОЕ </a:t>
            </a:r>
            <a:br>
              <a:rPr lang="ru-RU" dirty="0" smtClean="0"/>
            </a:br>
            <a:r>
              <a:rPr lang="ru-RU" dirty="0" smtClean="0"/>
              <a:t>ЗНАМЯ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71490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Самарское знамя, как и российский флаг, является </a:t>
            </a:r>
            <a:r>
              <a:rPr lang="ru-RU" dirty="0" err="1" smtClean="0"/>
              <a:t>триколором</a:t>
            </a:r>
            <a:r>
              <a:rPr lang="ru-RU" dirty="0" smtClean="0"/>
              <a:t>. Почему выбрана именно эта цветовая гамма?  Ответ на этот вопрос можно найти в книге П.В. Алабина «Трёхвековая годовщина города Самары». </a:t>
            </a:r>
          </a:p>
          <a:p>
            <a:pPr algn="just">
              <a:buNone/>
            </a:pPr>
            <a:r>
              <a:rPr lang="ru-RU" dirty="0" smtClean="0"/>
              <a:t>            Привлекая свидетельства очевидцев, П.В. Алабин рассказывает о том, как 5 (17) мая 1885 года проходило в Самаре чествование памяти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. После литургии в кафедральном соборе состоялся крестный ход на Алексеевскую площадь. Его участники несли большую хоругвь с изображением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 и иконы святых первоучителей, украшенную тремя широкими лентами «славянских цветов».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57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Пётр  Владимирович   Алабин</a:t>
            </a:r>
            <a:endParaRPr lang="ru-RU" dirty="0"/>
          </a:p>
        </p:txBody>
      </p:sp>
      <p:pic>
        <p:nvPicPr>
          <p:cNvPr id="10242" name="Picture 2" descr="C:\Documents and Settings\Администратор\Рабочий стол\фото\алаби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00240"/>
            <a:ext cx="4643470" cy="4467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86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Над торжественной процессией развевались русский, болгарский, сербский, черногорский, чешский флаги, «единством своих цветов, только в различном их сочетании, воочию свидетельствуя о братстве тех народов, которые под их сенью, в течение многих веков, сохранили сознание своего племенного единства и кровной </a:t>
            </a:r>
            <a:r>
              <a:rPr lang="ru-RU" dirty="0" err="1" smtClean="0"/>
              <a:t>соплеменности</a:t>
            </a:r>
            <a:r>
              <a:rPr lang="ru-RU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>   (Алабин П.В. Трёхвековая годовщина города Самары. Самара, 1887. С.194)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64560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Как видим, белый, синий, красный цвета чётко отождествлялись у </a:t>
            </a:r>
            <a:r>
              <a:rPr lang="ru-RU" dirty="0" err="1" smtClean="0"/>
              <a:t>самарцев</a:t>
            </a:r>
            <a:r>
              <a:rPr lang="ru-RU" dirty="0" smtClean="0"/>
              <a:t> 70 – 80-х годов </a:t>
            </a:r>
            <a:r>
              <a:rPr lang="en-US" dirty="0" smtClean="0"/>
              <a:t>XIX </a:t>
            </a:r>
            <a:r>
              <a:rPr lang="ru-RU" dirty="0" smtClean="0"/>
              <a:t>века с общеславянской идеей. И, вероятно, поэтому, когда создавалось Самарское знамя, были использованы именно «славянские» колеры. Но расположили их в другом порядке.</a:t>
            </a:r>
          </a:p>
          <a:p>
            <a:pPr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фото\фла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 мая – День самарского знамени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18 </a:t>
            </a:r>
            <a:r>
              <a:rPr lang="ru-RU" sz="3200" dirty="0" smtClean="0"/>
              <a:t>мая 1877 г. </a:t>
            </a:r>
            <a:r>
              <a:rPr lang="ru-RU" sz="3200" dirty="0" err="1" smtClean="0"/>
              <a:t>Самарцы</a:t>
            </a:r>
            <a:r>
              <a:rPr lang="ru-RU" sz="3200" dirty="0" smtClean="0"/>
              <a:t> передали </a:t>
            </a:r>
            <a:r>
              <a:rPr lang="ru-RU" sz="3200" dirty="0" smtClean="0"/>
              <a:t>знамя, вышитое монахинями </a:t>
            </a:r>
            <a:r>
              <a:rPr lang="ru-RU" sz="3200" dirty="0" err="1" smtClean="0"/>
              <a:t>Иверского</a:t>
            </a:r>
            <a:r>
              <a:rPr lang="ru-RU" sz="3200" dirty="0" smtClean="0"/>
              <a:t> </a:t>
            </a:r>
            <a:r>
              <a:rPr lang="ru-RU" sz="3200" dirty="0" smtClean="0"/>
              <a:t>женского монастыря</a:t>
            </a:r>
            <a:r>
              <a:rPr lang="ru-RU" sz="3200" dirty="0" smtClean="0"/>
              <a:t>, болгарским ополченцам, сражавшимся в </a:t>
            </a:r>
            <a:r>
              <a:rPr lang="ru-RU" sz="3200" dirty="0" smtClean="0"/>
              <a:t>русско-турецкой войне1877–1878 </a:t>
            </a:r>
            <a:r>
              <a:rPr lang="ru-RU" sz="3200" dirty="0" smtClean="0"/>
              <a:t>гг. Знамя стало символом </a:t>
            </a:r>
            <a:r>
              <a:rPr lang="ru-RU" sz="3200" dirty="0" smtClean="0"/>
              <a:t>вооружённых </a:t>
            </a:r>
            <a:r>
              <a:rPr lang="ru-RU" sz="3200" dirty="0" smtClean="0"/>
              <a:t>сил Болгарии </a:t>
            </a:r>
            <a:r>
              <a:rPr lang="ru-RU" sz="3200" dirty="0" smtClean="0"/>
              <a:t>и  национальной </a:t>
            </a:r>
            <a:r>
              <a:rPr lang="ru-RU" sz="3200" dirty="0" smtClean="0"/>
              <a:t>святыней.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История Самарского знамени связана с развернувшейся на Балканах героической борьбой славянских народов против османского ига. Летом 1875 года </a:t>
            </a:r>
            <a:r>
              <a:rPr lang="ru-RU" dirty="0" err="1" smtClean="0"/>
              <a:t>антитурецкое</a:t>
            </a:r>
            <a:r>
              <a:rPr lang="ru-RU" dirty="0" smtClean="0"/>
              <a:t> восстание вспыхнуло в Боснии и Герцеговине, а апреле следующего года восстала Болгария, а ещё через два месяца Сербия и Черногория начали войну с Турцией. Эти события вызвали живой отклик в православной России. Тысячи русских добровольцев отправились на Балканы, чтобы с оружием в руках помочь славянам завоевать независимость. 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stoletov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00042"/>
            <a:ext cx="3833786" cy="1681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Как и во многих странах, в Самаре проходили благотворительные спектакли, устраивались базары в пользу южных славян. Был организован комитет для организации помощи и сбора средств борющимся единоверцам. В деревнях собирали тулупы, рукавицы, рубахи, сапоги. Крестьяне Самарской губернии одними из первых внесли денежные пожертвования. 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фото\image-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3809992" cy="178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92933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В Самарской городской Думе зародилась мысль о создании знамени для вручения сражающимся против турок славянам. Активное участие в этом деле приняли видный общественный деятель Думы Пётр Владимирович Алабин и его жена Варвара Васильевна. Эскиз необычного дара изготовил художник Николай </a:t>
            </a:r>
            <a:r>
              <a:rPr lang="ru-RU" dirty="0" err="1" smtClean="0"/>
              <a:t>Евстафьевич</a:t>
            </a:r>
            <a:r>
              <a:rPr lang="ru-RU" dirty="0" smtClean="0"/>
              <a:t> Симаков. На одной стороне красно – бело – синего полотнища он изобразил в чёрном кресте, украшенном золотыми арабесками, славянских первоучителей 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. На другой – икону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 , во имя которой в Самаре был основан женский монастырь. Его монахини и вышили безвозмездно Самарское знамя.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>
              <a:buNone/>
            </a:pPr>
            <a:r>
              <a:rPr lang="ru-RU" dirty="0" smtClean="0"/>
              <a:t>           Знамя предназначалось </a:t>
            </a:r>
          </a:p>
          <a:p>
            <a:pPr algn="r">
              <a:buNone/>
            </a:pPr>
            <a:r>
              <a:rPr lang="ru-RU" dirty="0" smtClean="0"/>
              <a:t>для болгарских повстанцев. </a:t>
            </a:r>
          </a:p>
          <a:p>
            <a:pPr algn="just">
              <a:buNone/>
            </a:pPr>
            <a:r>
              <a:rPr lang="ru-RU" dirty="0" smtClean="0"/>
              <a:t>    Но к моменту его изготовления восстание было подавлено турками. В апреле 1877 года Россия объявила Турции войну. Началось формирование дружин из болгарских добровольцев. Самарская Дума решила вручить знамя создаваемому болгарскому войску. 20 апреля (2 мая) епископ Самарский и Ставропольский Герасим освятил дар города.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post-5571-0-45044100-1476802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07196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smtClean="0"/>
              <a:t>          </a:t>
            </a:r>
            <a:r>
              <a:rPr lang="ru-RU" dirty="0" err="1" smtClean="0"/>
              <a:t>Самарцы</a:t>
            </a:r>
            <a:r>
              <a:rPr lang="ru-RU" dirty="0" smtClean="0"/>
              <a:t>  были </a:t>
            </a:r>
          </a:p>
          <a:p>
            <a:pPr algn="r">
              <a:buNone/>
            </a:pPr>
            <a:r>
              <a:rPr lang="ru-RU" dirty="0" smtClean="0"/>
              <a:t>на водоосвящении </a:t>
            </a:r>
          </a:p>
          <a:p>
            <a:pPr algn="r">
              <a:buNone/>
            </a:pPr>
            <a:r>
              <a:rPr lang="ru-RU" dirty="0" smtClean="0"/>
              <a:t>знамени, прикладывались к иконе </a:t>
            </a:r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Иверской</a:t>
            </a:r>
            <a:r>
              <a:rPr lang="ru-RU" dirty="0" smtClean="0"/>
              <a:t> Божьей матери, изображённой на нём. На следующий день </a:t>
            </a:r>
            <a:r>
              <a:rPr lang="ru-RU" dirty="0" err="1" smtClean="0"/>
              <a:t>самарцы</a:t>
            </a:r>
            <a:r>
              <a:rPr lang="ru-RU" dirty="0" smtClean="0"/>
              <a:t> прощались со знаменем, которое городской глава Е.Т. Кожевников и гласный П.В. Алабин повезли в Москву. Здесь оно было выставлено в Кремле для всеобщего обозрения и стало предметом чествования и поклонения. </a:t>
            </a:r>
            <a:endParaRPr lang="ru-RU" dirty="0"/>
          </a:p>
        </p:txBody>
      </p:sp>
      <p:pic>
        <p:nvPicPr>
          <p:cNvPr id="6" name="Picture 2" descr="C:\Documents and Settings\Администратор\Рабочий стол\фото\29401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54292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429156"/>
          </a:xfrm>
        </p:spPr>
        <p:txBody>
          <a:bodyPr/>
          <a:lstStyle/>
          <a:p>
            <a:pPr algn="r">
              <a:buNone/>
            </a:pPr>
            <a:r>
              <a:rPr lang="ru-RU" dirty="0" smtClean="0"/>
              <a:t>          1(13) мая знамя </a:t>
            </a:r>
          </a:p>
          <a:p>
            <a:pPr algn="r">
              <a:buNone/>
            </a:pPr>
            <a:r>
              <a:rPr lang="ru-RU" dirty="0" smtClean="0"/>
              <a:t>было доставлено в </a:t>
            </a:r>
            <a:r>
              <a:rPr lang="ru-RU" dirty="0" err="1" smtClean="0"/>
              <a:t>Кишенёв</a:t>
            </a:r>
            <a:r>
              <a:rPr lang="ru-RU" dirty="0" smtClean="0"/>
              <a:t>, </a:t>
            </a:r>
          </a:p>
          <a:p>
            <a:pPr algn="just">
              <a:buNone/>
            </a:pPr>
            <a:r>
              <a:rPr lang="ru-RU" dirty="0" smtClean="0"/>
              <a:t>а 6 (18) мая вручено около города </a:t>
            </a:r>
            <a:r>
              <a:rPr lang="ru-RU" dirty="0" err="1" smtClean="0"/>
              <a:t>Плоешти</a:t>
            </a:r>
            <a:r>
              <a:rPr lang="ru-RU" dirty="0" smtClean="0"/>
              <a:t> 3-й дружине болгарского ополчения. 19 (31) июля знамя получило боевое крещение в жестоком бою под болгарским городом </a:t>
            </a:r>
            <a:r>
              <a:rPr lang="ru-RU" dirty="0" err="1" smtClean="0"/>
              <a:t>Стара-Загорой</a:t>
            </a:r>
            <a:r>
              <a:rPr lang="ru-RU" dirty="0" smtClean="0"/>
              <a:t>. Погибли несколько знаменосцев, но святыню ополченцы отстояли.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фото\5dd5e68a96c05ef148f63dd22d8a0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456406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3579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sz="3200" dirty="0" smtClean="0"/>
              <a:t>Самарское знамя стало исторической реликвией болгарского народа, оно было награждено высшим военным орденом Болгарии «За храбрость». В 1902 году в городском парке Стара – </a:t>
            </a:r>
            <a:r>
              <a:rPr lang="ru-RU" sz="3200" dirty="0" err="1" smtClean="0"/>
              <a:t>Загоры</a:t>
            </a:r>
            <a:r>
              <a:rPr lang="ru-RU" sz="3200" dirty="0" smtClean="0"/>
              <a:t>, которая позднее породнилась с Самарой, был поставлен памятник Вечной славы погибшим защитникам города.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22 сентября 1981 года точная копия знамени была подарена болгарами нашему городу. Ныне она хранится в Музее истории войск Приволжского военного округа.</a:t>
            </a:r>
          </a:p>
          <a:p>
            <a:pPr algn="just">
              <a:buNone/>
            </a:pPr>
            <a:r>
              <a:rPr lang="ru-RU" dirty="0" smtClean="0"/>
              <a:t>             Самарское знамя прославило Самару далеко за пределами России. Легендарному дару </a:t>
            </a:r>
            <a:r>
              <a:rPr lang="ru-RU" dirty="0" err="1" smtClean="0"/>
              <a:t>самарцев</a:t>
            </a:r>
            <a:r>
              <a:rPr lang="ru-RU" dirty="0" smtClean="0"/>
              <a:t> посвящены научные монографии и художественные произведения, почтовые марки и настольные медали.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3600" dirty="0" smtClean="0"/>
              <a:t>В 2017 году  в  городе Самаре ООО «Книжное издательство» выпустило новый роман Алексея </a:t>
            </a:r>
            <a:r>
              <a:rPr lang="ru-RU" sz="3600" dirty="0" err="1" smtClean="0"/>
              <a:t>Солоницына</a:t>
            </a:r>
            <a:r>
              <a:rPr lang="ru-RU" sz="3600" dirty="0" smtClean="0"/>
              <a:t> «Самарское знамя». Он повествует о героических событиях    </a:t>
            </a:r>
            <a:r>
              <a:rPr lang="ru-RU" sz="3600" dirty="0" err="1" smtClean="0"/>
              <a:t>русско</a:t>
            </a:r>
            <a:r>
              <a:rPr lang="ru-RU" sz="3600" dirty="0" smtClean="0"/>
              <a:t> – турецкой войны 1877 – 1878 годов.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sz="3600" dirty="0" smtClean="0"/>
              <a:t>В этой беспримерной освободительной войне именно Самаре выпало стать символом борьбы за освобождение братских славянских народов от почти пятисотлетнего османского ига.</a:t>
            </a:r>
            <a:endParaRPr lang="ru-RU" sz="3600" dirty="0"/>
          </a:p>
        </p:txBody>
      </p:sp>
      <p:pic>
        <p:nvPicPr>
          <p:cNvPr id="2050" name="Picture 2" descr="C:\Documents and Settings\Администратор\Рабочий стол\фото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421484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Книга рассказывает о Гербе и флаге Самарской области, истории их создания и возрождения. В ней приводятся сведения, относящиеся к общим вопросам геральдики и </a:t>
            </a:r>
            <a:r>
              <a:rPr lang="ru-RU" dirty="0" err="1" smtClean="0"/>
              <a:t>вексиллологии</a:t>
            </a:r>
            <a:r>
              <a:rPr lang="ru-RU" dirty="0" smtClean="0"/>
              <a:t>. Издание рассчитано на работников региональных органов власти, преподавателей, учащихся, журналистов, библиотекарей и всех, кто интересуется историей родного края. </a:t>
            </a:r>
          </a:p>
          <a:p>
            <a:pPr algn="just">
              <a:buNone/>
            </a:pPr>
            <a:r>
              <a:rPr lang="ru-RU" dirty="0" smtClean="0"/>
              <a:t>          Книга имеет обращение губернатора Самарской области к читателям.</a:t>
            </a:r>
            <a:endParaRPr lang="ru-RU" dirty="0"/>
          </a:p>
        </p:txBody>
      </p:sp>
      <p:pic>
        <p:nvPicPr>
          <p:cNvPr id="2051" name="Picture 3" descr="C:\Documents and Settings\Администратор\Рабочий стол\фото\флаг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3857652" cy="1809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В Самаре родилось легендарное Самарское знамя, вручённое болгарским ополченцам. Молодой журналист «Самарской газеты»  Иван Тепляков становится свидетелем исторических событий, когда под Самарским знаменем сражались, не щадя жизни своей, под Плевной и Стара – </a:t>
            </a:r>
            <a:r>
              <a:rPr lang="ru-RU" dirty="0" err="1" smtClean="0"/>
              <a:t>Загорой</a:t>
            </a:r>
            <a:r>
              <a:rPr lang="ru-RU" dirty="0" smtClean="0"/>
              <a:t>, на легендарной </a:t>
            </a:r>
            <a:r>
              <a:rPr lang="ru-RU" dirty="0" err="1" smtClean="0"/>
              <a:t>Шипке</a:t>
            </a:r>
            <a:r>
              <a:rPr lang="ru-RU" dirty="0" smtClean="0"/>
              <a:t>, плечом к плечу, русские и болгары, украинцы и поляки, сербы и румыны. На дорогах войны встречает газетчик из Самары и прославленного Белого генерала Михаила Скобелева, и знаменитого живописца Василия Верещагина, и рядовых этой войны, идущих на жертвенный подвиг. Встречает он и любовь, встретившись с болгаркой  </a:t>
            </a:r>
            <a:r>
              <a:rPr lang="ru-RU" dirty="0" err="1" smtClean="0"/>
              <a:t>Албеной</a:t>
            </a:r>
            <a:r>
              <a:rPr lang="ru-RU" dirty="0" smtClean="0"/>
              <a:t>, спасшей его от смерти.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Автор рисует живые картины знаменитых батальных событий, раскрывает перед читателями внутренний мир героев, завет которых современен во все времена: «Нет выше той любви, чем положить душу свою за </a:t>
            </a:r>
            <a:r>
              <a:rPr lang="ru-RU" dirty="0" err="1" smtClean="0"/>
              <a:t>други</a:t>
            </a:r>
            <a:r>
              <a:rPr lang="ru-RU" dirty="0" smtClean="0"/>
              <a:t> своя».</a:t>
            </a:r>
          </a:p>
          <a:p>
            <a:pPr algn="just">
              <a:buNone/>
            </a:pPr>
            <a:r>
              <a:rPr lang="ru-RU" dirty="0" smtClean="0"/>
              <a:t>            Роман выходит к 140-летию создания Самарского знамени.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фото\faecb42a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314325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dirty="0" smtClean="0"/>
              <a:t> Алексей Алексеевич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</a:t>
            </a:r>
            <a:r>
              <a:rPr lang="ru-RU" b="1" dirty="0" err="1" smtClean="0"/>
              <a:t>Солоницын</a:t>
            </a:r>
            <a:r>
              <a:rPr lang="ru-RU" b="1" dirty="0" smtClean="0"/>
              <a:t> – 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r>
              <a:rPr lang="ru-RU" dirty="0" smtClean="0"/>
              <a:t>русский писатель,</a:t>
            </a:r>
          </a:p>
          <a:p>
            <a:pPr>
              <a:buNone/>
            </a:pPr>
            <a:r>
              <a:rPr lang="ru-RU" dirty="0" smtClean="0"/>
              <a:t>    кинодраматург,</a:t>
            </a:r>
          </a:p>
          <a:p>
            <a:pPr algn="just">
              <a:buNone/>
            </a:pPr>
            <a:r>
              <a:rPr lang="ru-RU" dirty="0" smtClean="0"/>
              <a:t>    родился 22 марта 1938 года в городе Богородске Горьковской области. </a:t>
            </a:r>
          </a:p>
          <a:p>
            <a:pPr algn="just">
              <a:buNone/>
            </a:pPr>
            <a:r>
              <a:rPr lang="ru-RU" dirty="0" smtClean="0"/>
              <a:t>            Окончил факультет журналистики Уральского университета в Свердловске (ныне Екатеринбург). Много ездил по стране.</a:t>
            </a:r>
          </a:p>
          <a:p>
            <a:pPr algn="just">
              <a:buNone/>
            </a:pPr>
            <a:r>
              <a:rPr lang="ru-RU" dirty="0" smtClean="0"/>
              <a:t>            С 1973 года живёт в Самаре. С 1972 года – член Союза писателей России, с 1984 года – член Союза кинематографистов России. За 35 лет творческой деятельности издано более 30 книг писателя. По его сценариям снято около 40 документальных фильмов. В последние годы делает фильмы и как режиссёр.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фото\303487827_w640_h2048_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14338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Тема разбуженной совести, нравственного подвига – главная в творчестве писателя, кинематографиста. В годы советской власти, и в новейшее время он неизменно поднимает в своих романах, повестях, рассказах, фильмах темы деятельного добра, способности его героев на жертвенный подвиг.</a:t>
            </a:r>
          </a:p>
          <a:p>
            <a:pPr algn="just">
              <a:buNone/>
            </a:pPr>
            <a:r>
              <a:rPr lang="ru-RU" dirty="0" smtClean="0"/>
              <a:t>            Пишет он в традициях русской реалистической прозы, которая  в лучших своих произведениях всегда отличалась высокой духовностью.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Алексей Алексеевич </a:t>
            </a:r>
            <a:r>
              <a:rPr lang="ru-RU" dirty="0" err="1" smtClean="0"/>
              <a:t>Солоницын</a:t>
            </a:r>
            <a:r>
              <a:rPr lang="ru-RU" dirty="0" smtClean="0"/>
              <a:t> – дипломант Патриаршей литературной премии святых Кирилла и </a:t>
            </a:r>
            <a:r>
              <a:rPr lang="ru-RU" dirty="0" err="1" smtClean="0"/>
              <a:t>Мефодия</a:t>
            </a:r>
            <a:r>
              <a:rPr lang="ru-RU" dirty="0" smtClean="0"/>
              <a:t> 2012 года, лауреат первых Всероссийских  литературных премий имени Александра Невского (Петербург), Ивана Ильина (Екатеринбург), Серафима </a:t>
            </a:r>
            <a:r>
              <a:rPr lang="ru-RU" dirty="0" err="1" smtClean="0"/>
              <a:t>Саровского</a:t>
            </a:r>
            <a:r>
              <a:rPr lang="ru-RU" dirty="0" smtClean="0"/>
              <a:t> (Нижний Новгород), международного кинофестиваля «Золотой витязь» (Москва).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7640d34285cce1c3f3a7faa456714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9"/>
            <a:ext cx="3000396" cy="2000264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фото\го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66712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300" dirty="0" smtClean="0"/>
              <a:t>Содержание  романа Самарское знамя»</a:t>
            </a:r>
          </a:p>
          <a:p>
            <a:pPr algn="ctr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</a:t>
            </a:r>
            <a:r>
              <a:rPr lang="ru-RU" dirty="0" smtClean="0"/>
              <a:t> Роман состоят из 37 глав. Назовём лишь некоторые: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1. Пётр Алабин. Самара. Пасха 1896 года</a:t>
            </a:r>
          </a:p>
          <a:p>
            <a:pPr algn="just">
              <a:buNone/>
            </a:pPr>
            <a:r>
              <a:rPr lang="ru-RU" sz="2000" dirty="0" smtClean="0"/>
              <a:t>Глава 2. Хлебное дело. Самара. Светлая седмица, 1896 год</a:t>
            </a:r>
          </a:p>
          <a:p>
            <a:pPr algn="just">
              <a:buNone/>
            </a:pPr>
            <a:r>
              <a:rPr lang="ru-RU" sz="2000" dirty="0" smtClean="0"/>
              <a:t>Глава 3. Варвара Алабина. Варенька Безобразова. Самара, апрель 1896 года. Брянск, март 1842 года</a:t>
            </a:r>
          </a:p>
          <a:p>
            <a:pPr algn="just">
              <a:buNone/>
            </a:pPr>
            <a:r>
              <a:rPr lang="ru-RU" sz="2000" dirty="0" smtClean="0"/>
              <a:t>Глава 4. Пётр и Варвара Алабины. Самара, апрель 1896 года. Севастополь, лето 1855 года.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7. Рождение знамени. Самара, осень, зима 1876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11. Знамя в строю. Самара, весна 1896 года, </a:t>
            </a:r>
            <a:r>
              <a:rPr lang="ru-RU" sz="2000" dirty="0" err="1" smtClean="0"/>
              <a:t>Плоеши</a:t>
            </a:r>
            <a:r>
              <a:rPr lang="ru-RU" sz="2000" dirty="0" smtClean="0"/>
              <a:t>, май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19. Знамя – развернуть! Стара </a:t>
            </a:r>
            <a:r>
              <a:rPr lang="ru-RU" sz="2000" dirty="0" err="1" smtClean="0"/>
              <a:t>Загора</a:t>
            </a:r>
            <a:r>
              <a:rPr lang="ru-RU" sz="2000" dirty="0" smtClean="0"/>
              <a:t>, 31 июля и 1 августа 1877 года.</a:t>
            </a:r>
          </a:p>
          <a:p>
            <a:pPr algn="just">
              <a:buNone/>
            </a:pPr>
            <a:r>
              <a:rPr lang="ru-RU" sz="2000" dirty="0" smtClean="0"/>
              <a:t>Глава 20. Дорога на </a:t>
            </a:r>
            <a:r>
              <a:rPr lang="ru-RU" sz="2000" dirty="0" err="1" smtClean="0"/>
              <a:t>Шипку</a:t>
            </a:r>
            <a:r>
              <a:rPr lang="ru-RU" sz="2000" dirty="0" smtClean="0"/>
              <a:t>. Август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26. </a:t>
            </a:r>
            <a:r>
              <a:rPr lang="ru-RU" sz="2000" dirty="0" err="1" smtClean="0"/>
              <a:t>Шипка</a:t>
            </a:r>
            <a:r>
              <a:rPr lang="ru-RU" sz="2000" dirty="0" smtClean="0"/>
              <a:t>, вершина славы. Август 1877 года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Глава 37. Бессмертное войско. Самара, май. Пасха 1896 года.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  Не сомневаемся, что  представленные материалы вызовут у Вас, дорогие ребята, интерес и желание познакомиться с предложенными книжными изданиями самостоятельно.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Увлекательного </a:t>
            </a:r>
          </a:p>
          <a:p>
            <a:pPr algn="ctr">
              <a:buNone/>
            </a:pPr>
            <a:r>
              <a:rPr lang="ru-RU" sz="4800" dirty="0" smtClean="0">
                <a:solidFill>
                  <a:schemeClr val="accent1"/>
                </a:solidFill>
              </a:rPr>
              <a:t>прочтения книг!</a:t>
            </a:r>
          </a:p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ff553632-44ac-486d-843f-014edd46c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5072098" cy="176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457203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       Губернатор Самарской области обращается к землякам: «Мы живём в благословленном крае, в центре России, на берегу величайшей реки Европы. За нами – многовековая история земли самарской, за нами – огромный духовный капитал, накопленный поколениями наших земляков. Нам в наследие достались цветущие города и сёла, построенные в надежде на то, что им суждена долгая жизнь. Мы добавим к этому плоды нашего труда, упорства, воли, чтобы потомкам не было стыдно за Самарский флаг и герб. Ведь флаг и герб области – олицетворение наших трудовых достижений, успехов в культуре и науке, побед на спортивных аренах.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Documents and Settings\Администратор\Рабочий стол\фото\вол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357694"/>
            <a:ext cx="5778512" cy="2262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500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Мы возродили герб таким, каким создала его история. С ним самарская губерния вошла в </a:t>
            </a:r>
            <a:r>
              <a:rPr lang="en-US" dirty="0" smtClean="0"/>
              <a:t>XX </a:t>
            </a:r>
            <a:r>
              <a:rPr lang="ru-RU" dirty="0" smtClean="0"/>
              <a:t>век, с этим гербом она вступит в третье тысячелетие.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фото\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85794"/>
            <a:ext cx="57150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1433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Нам не нужно было изобретать и флаг. Мы взяли расцветку знаменитого Самарского знамени, с которым губерния шагнула в мировую историю. В лихую для Балкан годину вышили его монахини </a:t>
            </a:r>
            <a:r>
              <a:rPr lang="ru-RU" dirty="0" err="1" smtClean="0"/>
              <a:t>Иверского</a:t>
            </a:r>
            <a:r>
              <a:rPr lang="ru-RU" dirty="0" smtClean="0"/>
              <a:t> монастыря. Через пол-России, Украину, Бессарабию пронесли знамя посланцы Самары, чтобы вручить святыню болгарским ополченцам. Под сенью этого знамени Болгария стала свободной. В честь дара </a:t>
            </a:r>
            <a:r>
              <a:rPr lang="ru-RU" dirty="0" err="1" smtClean="0"/>
              <a:t>самарцев</a:t>
            </a:r>
            <a:r>
              <a:rPr lang="ru-RU" dirty="0" smtClean="0"/>
              <a:t> сооружены памятники, ему посвящены книги и картины».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Администратор\Рабочий стол\фото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442915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874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1"/>
                </a:solidFill>
              </a:rPr>
              <a:t>ГЕРАЛЬДИКА</a:t>
            </a:r>
            <a:r>
              <a:rPr lang="ru-RU" dirty="0" smtClean="0"/>
              <a:t> – вспомогательная историческая дисциплина, исследующая гербы – символические знаки отличия отдельных лиц, фамилий, родов. Государств, организаций, учреждений. Основная особенность герба – его наследственность. </a:t>
            </a:r>
          </a:p>
          <a:p>
            <a:pPr algn="just">
              <a:buNone/>
            </a:pPr>
            <a:r>
              <a:rPr lang="ru-RU" dirty="0" smtClean="0"/>
              <a:t>                       История создания гербов начиналась в средние века. Во время боевых походов гербы, размещавшиеся на щитах рыцарей, становились их главной отличительной особенностью, поскольку доспехи были закрытыми, а лица скрывались шлемами. Со временем отличительные знаки рыцарей стали родовыми, передавались по наследству. Была разработана система строгих правил составления гербов. Основой герба является щит.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    В России геральдическая символика наиболее активно начала развиваться в </a:t>
            </a:r>
            <a:r>
              <a:rPr lang="en-US" dirty="0" smtClean="0"/>
              <a:t>XIV </a:t>
            </a:r>
            <a:r>
              <a:rPr lang="ru-RU" dirty="0" smtClean="0"/>
              <a:t>веке, чему способствовали процессы объединения русских княжеств в единое Государство Российское. В 1464 году в </a:t>
            </a:r>
            <a:r>
              <a:rPr lang="ru-RU" dirty="0" err="1" smtClean="0"/>
              <a:t>Ермолинской</a:t>
            </a:r>
            <a:r>
              <a:rPr lang="ru-RU" dirty="0" smtClean="0"/>
              <a:t> летописи впервые упоминается всадник, поражающий змия-дракона. Впоследствии изображение всадника появилось на печатях и монетах великих князей. А три века спустя – на гербе города Москвы. В 1497 году возникла вислая печать с двуглавым орлом, ставшим государственным гербом России. В 1672 году был изготовлен «Царский </a:t>
            </a:r>
            <a:r>
              <a:rPr lang="ru-RU" dirty="0" err="1" smtClean="0"/>
              <a:t>титулярник</a:t>
            </a:r>
            <a:r>
              <a:rPr lang="ru-RU" dirty="0" smtClean="0"/>
              <a:t>», в котором размещались гербы 33 земель и городов, входивших в полный царский титул. Некоторые изображения этих гербов ранее использовались как печати, но большинство было создано заново. Официальная система геральдических знаний в России появилась при Петре </a:t>
            </a:r>
            <a:r>
              <a:rPr lang="en-US" dirty="0" smtClean="0"/>
              <a:t>I</a:t>
            </a:r>
            <a:r>
              <a:rPr lang="ru-RU" dirty="0" smtClean="0"/>
              <a:t>, который в 1722 году учредил </a:t>
            </a:r>
            <a:r>
              <a:rPr lang="ru-RU" dirty="0" err="1" smtClean="0"/>
              <a:t>Герольдмейстерскую</a:t>
            </a:r>
            <a:r>
              <a:rPr lang="ru-RU" dirty="0" smtClean="0"/>
              <a:t> контору, призванную создавать городские и личные гербы. В </a:t>
            </a:r>
            <a:r>
              <a:rPr lang="en-US" dirty="0" smtClean="0"/>
              <a:t>XVIII</a:t>
            </a:r>
            <a:r>
              <a:rPr lang="ru-RU" dirty="0" smtClean="0"/>
              <a:t> – </a:t>
            </a:r>
            <a:r>
              <a:rPr lang="en-US" dirty="0" smtClean="0"/>
              <a:t>XIX </a:t>
            </a:r>
            <a:r>
              <a:rPr lang="ru-RU" dirty="0" smtClean="0"/>
              <a:t>веках работа по созданию городских и губернских гербов велась наиболее активно.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accent1"/>
                </a:solidFill>
              </a:rPr>
              <a:t>ИЗ ИСТОРИИИ  ГЕРБА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 ГОРОДА САМАРЫ</a:t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На гербе города Самары изображена белая дикая коза (а на гербе Самарской губернии дикий козёл), стоящая на траве в </a:t>
            </a:r>
            <a:r>
              <a:rPr lang="ru-RU" dirty="0" err="1" smtClean="0"/>
              <a:t>голубом</a:t>
            </a:r>
            <a:r>
              <a:rPr lang="ru-RU" dirty="0" smtClean="0"/>
              <a:t> поле. Почему именно коза?  При создании гербов в </a:t>
            </a:r>
            <a:r>
              <a:rPr lang="ru-RU" dirty="0" err="1" smtClean="0"/>
              <a:t>Герольдическую</a:t>
            </a:r>
            <a:r>
              <a:rPr lang="ru-RU" dirty="0" smtClean="0"/>
              <a:t> контору из городов России должны были поступать различные сведения, необходимые для их составления. В частности, запрашивалась информация о рельефе местности и животном мире окрестных земель.</a:t>
            </a:r>
          </a:p>
          <a:p>
            <a:pPr>
              <a:buNone/>
            </a:pPr>
            <a:r>
              <a:rPr lang="ru-RU" dirty="0" smtClean="0"/>
              <a:t>                   Возможно, Самара прислала соответствующий список, где была упомянута и дикая коза. Когда в 1780 году Самара стала уездным городом </a:t>
            </a:r>
            <a:r>
              <a:rPr lang="ru-RU" dirty="0" err="1" smtClean="0"/>
              <a:t>Симбирского</a:t>
            </a:r>
            <a:r>
              <a:rPr lang="ru-RU" dirty="0" smtClean="0"/>
              <a:t> наместничества, получила этот герб.  Указом Екатерины </a:t>
            </a:r>
            <a:r>
              <a:rPr lang="en-US" dirty="0" smtClean="0"/>
              <a:t>II</a:t>
            </a:r>
            <a:r>
              <a:rPr lang="ru-RU" dirty="0" smtClean="0"/>
              <a:t> герб был утверждён со следующим описанием: «Дикая белая коза, стоящая на траве, стоящая на </a:t>
            </a:r>
            <a:r>
              <a:rPr lang="ru-RU" dirty="0" err="1" smtClean="0"/>
              <a:t>голубом</a:t>
            </a:r>
            <a:r>
              <a:rPr lang="ru-RU" dirty="0" smtClean="0"/>
              <a:t> поле».  Правда, коза обрела прямые рога и покрылась густой длинной   шерстью. При Николае </a:t>
            </a:r>
            <a:r>
              <a:rPr lang="en-US" dirty="0" smtClean="0"/>
              <a:t>I </a:t>
            </a:r>
            <a:r>
              <a:rPr lang="ru-RU" dirty="0" smtClean="0"/>
              <a:t>прямые козьи рога были заменены на ветвистые, а щит герба увенчали золотою короною.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619</TotalTime>
  <Words>2511</Words>
  <PresentationFormat>Экран (4:3)</PresentationFormat>
  <Paragraphs>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Городская</vt:lpstr>
      <vt:lpstr>О государственных символах Самарской области (по книге А.Н. Завального, В.Н. Зинченко, В.С. Мокрого  «Государственные символы Самарской области», выпущенной в Самаре издательским домом «Агни» к  150-летию Самарской губернии   и книге   Алексея Солоницына «Самарское знамя» Самара, 2017год)</vt:lpstr>
      <vt:lpstr>18 мая – День самарского знамени</vt:lpstr>
      <vt:lpstr>Слайд 3</vt:lpstr>
      <vt:lpstr>Слайд 4</vt:lpstr>
      <vt:lpstr>Слайд 5</vt:lpstr>
      <vt:lpstr>Слайд 6</vt:lpstr>
      <vt:lpstr>Слайд 7</vt:lpstr>
      <vt:lpstr>Слайд 8</vt:lpstr>
      <vt:lpstr>ИЗ ИСТОРИИИ  ГЕРБА  ГОРОДА САМАРЫ </vt:lpstr>
      <vt:lpstr>Слайд 10</vt:lpstr>
      <vt:lpstr>ФЛАГИ</vt:lpstr>
      <vt:lpstr>Слайд 12</vt:lpstr>
      <vt:lpstr>Слайд 13</vt:lpstr>
      <vt:lpstr>Слайд 14</vt:lpstr>
      <vt:lpstr>Слайд 15</vt:lpstr>
      <vt:lpstr>САМАРСКОЕ  ЗНАМЯ</vt:lpstr>
      <vt:lpstr>    Пётр  Владимирович   Алабин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знамени Самарской области</dc:title>
  <cp:lastModifiedBy>Гость</cp:lastModifiedBy>
  <cp:revision>71</cp:revision>
  <dcterms:modified xsi:type="dcterms:W3CDTF">2022-04-20T08:51:46Z</dcterms:modified>
</cp:coreProperties>
</file>