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3314"/>
            <a:ext cx="7772400" cy="17859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Пасха – праздник праздников, торжество торжеств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12144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ГБОУ СОШ №1 «ОЦ» п.г.т. </a:t>
            </a:r>
            <a:r>
              <a:rPr lang="ru-RU" sz="2000" dirty="0" err="1" smtClean="0">
                <a:solidFill>
                  <a:srgbClr val="0070C0"/>
                </a:solidFill>
              </a:rPr>
              <a:t>Стройкерамика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Муниципального района Волжский Самарской области</a:t>
            </a:r>
          </a:p>
          <a:p>
            <a:r>
              <a:rPr lang="ru-RU" sz="2000" smtClean="0">
                <a:solidFill>
                  <a:srgbClr val="0070C0"/>
                </a:solidFill>
              </a:rPr>
              <a:t>2019 </a:t>
            </a:r>
            <a:r>
              <a:rPr lang="ru-RU" sz="2000" dirty="0" smtClean="0">
                <a:solidFill>
                  <a:srgbClr val="0070C0"/>
                </a:solidFill>
              </a:rPr>
              <a:t>год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0_7bf3d_f63fb3d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239000" cy="3333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Каждый год высчитанная по лунному календарю Пасха попадает на разные числа (теоретически с 4 апреля по 8 мая). В 2018 году Пасха встречается 8 апреля. Всю Светлую Пасхальную неделю  звонят во все колокола.</a:t>
            </a:r>
            <a:endParaRPr lang="ru-RU" dirty="0"/>
          </a:p>
        </p:txBody>
      </p:sp>
      <p:pic>
        <p:nvPicPr>
          <p:cNvPr id="7" name="Picture 2" descr="E:\i9RP1E7W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512096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Приняв накануне, вечером Великой Пятницы, страшные мучения на Голгофе, Иисус Христос скончался на кресте. После этого по разрешению Пилата ученикам Христа было разрешено снять Спасителя с креста. Он был погребён в могиле, высеченной в скале. </a:t>
            </a:r>
          </a:p>
          <a:p>
            <a:pPr algn="just">
              <a:buNone/>
            </a:pPr>
            <a:r>
              <a:rPr lang="ru-RU" dirty="0" smtClean="0"/>
              <a:t>             Всё это происходило в пятницу, ибо в Великую Субботу отмечают переход от скорби к радостному приближению Воскресения. Во время пения </a:t>
            </a:r>
            <a:r>
              <a:rPr lang="ru-RU" dirty="0" err="1" smtClean="0"/>
              <a:t>Полуношницы</a:t>
            </a:r>
            <a:r>
              <a:rPr lang="ru-RU" dirty="0" smtClean="0"/>
              <a:t> Плащаница уносится в алтарь и размещается на престоле, где и остаётся до праздника Воскресения Господня в знак 4-дневного пребывания Воскресшего Спасителя на земле.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Плащаница – это большой плащ из шёлковой ткани с изображением на нём лежащего во гробе Спасителя. Он символизирует как раз то полотно, которым было обвито тело Христа и </a:t>
            </a:r>
            <a:r>
              <a:rPr lang="ru-RU" dirty="0" smtClean="0"/>
              <a:t>положено </a:t>
            </a:r>
            <a:r>
              <a:rPr lang="ru-RU" dirty="0" smtClean="0"/>
              <a:t>во гроб.</a:t>
            </a:r>
          </a:p>
          <a:p>
            <a:pPr algn="just">
              <a:buNone/>
            </a:pPr>
            <a:r>
              <a:rPr lang="ru-RU" dirty="0" smtClean="0"/>
              <a:t>                Заканчивается пасхальная литургия ликующим «Христос Воскрес», на который молящиеся в храме радостно хором </a:t>
            </a:r>
            <a:r>
              <a:rPr lang="ru-RU" dirty="0" smtClean="0"/>
              <a:t>отвечают: </a:t>
            </a:r>
            <a:r>
              <a:rPr lang="ru-RU" dirty="0" smtClean="0"/>
              <a:t>«Воистину Воскрес». Жизнь побеждает смерть, Добро побеждает зло, Божественное побеждает сатанинское, Бог побеждает дьявола… В одиночестве совершается спасение от нелюбви. Но празднуется оно вместе. Обряд «христосования» – троекратное целование, прощение друг другу всех обид, недоразумений, а может и злобы. Как же иначе, ведь нынче светлый, радостный день Воскресения.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92909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Русские люди связывают Пасху с весной – жизнью природы, с расцветом добрых чувств – единением  людей, с надеждой на будущее счастье. </a:t>
            </a:r>
          </a:p>
          <a:p>
            <a:pPr algn="just">
              <a:buNone/>
            </a:pPr>
            <a:r>
              <a:rPr lang="ru-RU" dirty="0" smtClean="0"/>
              <a:t>            Пасха у православных христиан – не только самый большой, но и самый  продолжительный праздник. Он празднуется   40 дней, но в нём особо выделяются первые 7 дней - седмица.</a:t>
            </a:r>
          </a:p>
          <a:p>
            <a:pPr algn="just">
              <a:buNone/>
            </a:pPr>
            <a:r>
              <a:rPr lang="ru-RU" dirty="0" smtClean="0"/>
              <a:t>            От весеннего языческого праздника христианская пасха взяла ритуал освящения куличей, изготовление творожной пасхи, крашение яиц.</a:t>
            </a:r>
            <a:endParaRPr lang="ru-RU" dirty="0"/>
          </a:p>
        </p:txBody>
      </p:sp>
      <p:pic>
        <p:nvPicPr>
          <p:cNvPr id="1026" name="Picture 2" descr="E:\deti-s-pashalnymi-jajc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572296" cy="23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</a:p>
          <a:p>
            <a:pPr algn="just">
              <a:buNone/>
            </a:pPr>
            <a:r>
              <a:rPr lang="ru-RU" dirty="0" smtClean="0"/>
              <a:t>           Светлое Воскресение Христово у народа издревле связано с солнцем. У крестьян существовало поверье, что на Пасху «солнце играет».  И люди старались подкараулить, подсмотреть мгновения игры солнца. С игрой солнца связывали и виды на урожай, погоду.</a:t>
            </a:r>
            <a:endParaRPr lang="ru-RU" dirty="0"/>
          </a:p>
        </p:txBody>
      </p:sp>
      <p:pic>
        <p:nvPicPr>
          <p:cNvPr id="7170" name="Picture 2" descr="E:\iMSEYTL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Считалось, что от пасхального яйца может быть облегчение от любого недомогания. А если оставить освещённую </a:t>
            </a:r>
            <a:r>
              <a:rPr lang="ru-RU" dirty="0" err="1" smtClean="0"/>
              <a:t>крашенку</a:t>
            </a:r>
            <a:r>
              <a:rPr lang="ru-RU" dirty="0" smtClean="0"/>
              <a:t>  до следующей Пасхи. То оно может исполнить любое желание.</a:t>
            </a:r>
            <a:endParaRPr lang="ru-RU" dirty="0"/>
          </a:p>
        </p:txBody>
      </p:sp>
      <p:pic>
        <p:nvPicPr>
          <p:cNvPr id="2050" name="Picture 2" descr="E:\1_525531b62029d525531b6202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7625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Дети в первый день Пасхи обращались к солнцу с </a:t>
            </a:r>
            <a:r>
              <a:rPr lang="ru-RU" dirty="0" err="1" smtClean="0"/>
              <a:t>речёвками</a:t>
            </a:r>
            <a:r>
              <a:rPr lang="ru-RU" dirty="0" smtClean="0"/>
              <a:t>, </a:t>
            </a:r>
            <a:r>
              <a:rPr lang="ru-RU" dirty="0" err="1" smtClean="0"/>
              <a:t>говорилками</a:t>
            </a:r>
            <a:r>
              <a:rPr lang="ru-RU" dirty="0" smtClean="0"/>
              <a:t>, песенками:</a:t>
            </a:r>
          </a:p>
          <a:p>
            <a:pPr>
              <a:buNone/>
            </a:pPr>
            <a:r>
              <a:rPr lang="ru-RU" sz="2800" i="1" dirty="0" smtClean="0"/>
              <a:t>Солнышко, вёдрышко,                  Гори, солнце, ярче -</a:t>
            </a:r>
          </a:p>
          <a:p>
            <a:pPr>
              <a:buNone/>
            </a:pPr>
            <a:r>
              <a:rPr lang="ru-RU" sz="2800" i="1" dirty="0" smtClean="0"/>
              <a:t>Выгляни в окошко,                         Лето будет жарче,</a:t>
            </a:r>
          </a:p>
          <a:p>
            <a:pPr>
              <a:buNone/>
            </a:pPr>
            <a:r>
              <a:rPr lang="ru-RU" sz="2800" i="1" dirty="0" smtClean="0"/>
              <a:t>Выгляни немножко.                       А зима теплее,</a:t>
            </a:r>
          </a:p>
          <a:p>
            <a:pPr>
              <a:buNone/>
            </a:pPr>
            <a:r>
              <a:rPr lang="ru-RU" sz="2800" i="1" dirty="0" smtClean="0"/>
              <a:t>Солнышко, покатись,                    А весна милее.</a:t>
            </a:r>
          </a:p>
          <a:p>
            <a:pPr>
              <a:buNone/>
            </a:pPr>
            <a:r>
              <a:rPr lang="ru-RU" sz="2800" i="1" dirty="0" smtClean="0"/>
              <a:t>Красное, нарядись.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kartinki-s-paskhoj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Детское творчество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Играет и льётся солнечный свет,</a:t>
            </a:r>
          </a:p>
          <a:p>
            <a:pPr>
              <a:buNone/>
            </a:pPr>
            <a:r>
              <a:rPr lang="ru-RU" dirty="0" smtClean="0"/>
              <a:t>В душе раздаётся с утра благовест.</a:t>
            </a:r>
          </a:p>
          <a:p>
            <a:pPr>
              <a:buNone/>
            </a:pPr>
            <a:r>
              <a:rPr lang="ru-RU" dirty="0" smtClean="0"/>
              <a:t>В лазури безбрежной плывут облака,</a:t>
            </a:r>
          </a:p>
          <a:p>
            <a:pPr>
              <a:buNone/>
            </a:pPr>
            <a:r>
              <a:rPr lang="ru-RU" dirty="0" smtClean="0"/>
              <a:t>Под ивами нежно лепечет река.</a:t>
            </a:r>
          </a:p>
          <a:p>
            <a:pPr>
              <a:buNone/>
            </a:pPr>
            <a:r>
              <a:rPr lang="ru-RU" dirty="0" smtClean="0"/>
              <a:t>Дыханье весны в зеленеющем лесе…</a:t>
            </a:r>
          </a:p>
          <a:p>
            <a:pPr>
              <a:buNone/>
            </a:pPr>
            <a:r>
              <a:rPr lang="ru-RU" dirty="0" smtClean="0"/>
              <a:t>Как радостно жить! 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!</a:t>
            </a:r>
          </a:p>
          <a:p>
            <a:pPr algn="r">
              <a:buNone/>
            </a:pPr>
            <a:r>
              <a:rPr lang="ru-RU" dirty="0" smtClean="0"/>
              <a:t>           (В. Морозова, </a:t>
            </a:r>
          </a:p>
          <a:p>
            <a:pPr algn="r">
              <a:buNone/>
            </a:pPr>
            <a:r>
              <a:rPr lang="ru-RU" dirty="0" smtClean="0"/>
              <a:t>г. Павловск Воронежской области)</a:t>
            </a:r>
            <a:endParaRPr lang="ru-RU" dirty="0"/>
          </a:p>
        </p:txBody>
      </p:sp>
      <p:pic>
        <p:nvPicPr>
          <p:cNvPr id="5" name="Picture 2" descr="E:\ce9fc12b993822b308cd1e9c193a9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92948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***                                        К. Фофанов</a:t>
            </a:r>
          </a:p>
          <a:p>
            <a:pPr>
              <a:buNone/>
            </a:pPr>
            <a:r>
              <a:rPr lang="ru-RU" dirty="0" smtClean="0"/>
              <a:t>Под напев молитв пасхальных</a:t>
            </a:r>
          </a:p>
          <a:p>
            <a:pPr>
              <a:buNone/>
            </a:pPr>
            <a:r>
              <a:rPr lang="ru-RU" dirty="0" smtClean="0"/>
              <a:t>И под звон колоколов</a:t>
            </a:r>
          </a:p>
          <a:p>
            <a:pPr>
              <a:buNone/>
            </a:pPr>
            <a:r>
              <a:rPr lang="ru-RU" dirty="0" smtClean="0"/>
              <a:t>К нам летит весна из дальних,</a:t>
            </a:r>
          </a:p>
          <a:p>
            <a:pPr>
              <a:buNone/>
            </a:pPr>
            <a:r>
              <a:rPr lang="ru-RU" dirty="0" smtClean="0"/>
              <a:t>Из полуденных краёв.</a:t>
            </a:r>
          </a:p>
          <a:p>
            <a:pPr>
              <a:buNone/>
            </a:pPr>
            <a:r>
              <a:rPr lang="ru-RU" dirty="0" smtClean="0"/>
              <a:t>В зеленеющем уборе</a:t>
            </a:r>
          </a:p>
          <a:p>
            <a:pPr>
              <a:buNone/>
            </a:pPr>
            <a:r>
              <a:rPr lang="ru-RU" dirty="0" smtClean="0"/>
              <a:t>Млеют тёмные леса,</a:t>
            </a:r>
          </a:p>
          <a:p>
            <a:pPr>
              <a:buNone/>
            </a:pPr>
            <a:r>
              <a:rPr lang="ru-RU" dirty="0" smtClean="0"/>
              <a:t>Небо блещет, точно море,</a:t>
            </a:r>
          </a:p>
          <a:p>
            <a:pPr>
              <a:buNone/>
            </a:pPr>
            <a:r>
              <a:rPr lang="ru-RU" dirty="0" smtClean="0"/>
              <a:t>Море – точно небеса.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Материалы подготовлены </a:t>
            </a:r>
            <a:br>
              <a:rPr lang="ru-RU" sz="2000" dirty="0" smtClean="0"/>
            </a:br>
            <a:r>
              <a:rPr lang="ru-RU" sz="2000" dirty="0" smtClean="0"/>
              <a:t>библиотекарем ГБОУ СОШ №1 «ОЦ» п.г.т. </a:t>
            </a:r>
            <a:r>
              <a:rPr lang="ru-RU" sz="2000" dirty="0" err="1" smtClean="0"/>
              <a:t>Стройкерамика</a:t>
            </a:r>
            <a:r>
              <a:rPr lang="ru-RU" sz="2000" dirty="0" smtClean="0"/>
              <a:t> Мокшиной И.Л. </a:t>
            </a:r>
            <a:br>
              <a:rPr lang="ru-RU" sz="2000" dirty="0" smtClean="0"/>
            </a:br>
            <a:r>
              <a:rPr lang="ru-RU" sz="2000" dirty="0" smtClean="0"/>
              <a:t>по книге С. Шмакова «Нетрадиционные праздники в школе»</a:t>
            </a:r>
            <a:br>
              <a:rPr lang="ru-RU" sz="2000" dirty="0" smtClean="0"/>
            </a:br>
            <a:r>
              <a:rPr lang="ru-RU" sz="2000" dirty="0" smtClean="0"/>
              <a:t> М.,  Новая школа, 1997</a:t>
            </a:r>
            <a:endParaRPr lang="ru-RU" sz="2000" dirty="0"/>
          </a:p>
        </p:txBody>
      </p:sp>
      <p:pic>
        <p:nvPicPr>
          <p:cNvPr id="4098" name="Picture 2" descr="E:\1491204486_yubtoipa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2071678"/>
            <a:ext cx="8046156" cy="4054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Сосны в бархате зелёном,</a:t>
            </a:r>
          </a:p>
          <a:p>
            <a:pPr>
              <a:buNone/>
            </a:pPr>
            <a:r>
              <a:rPr lang="ru-RU" dirty="0" smtClean="0"/>
              <a:t>И душистая смола</a:t>
            </a:r>
          </a:p>
          <a:p>
            <a:pPr>
              <a:buNone/>
            </a:pPr>
            <a:r>
              <a:rPr lang="ru-RU" dirty="0" smtClean="0"/>
              <a:t>По чешуйчатым колоннам</a:t>
            </a:r>
          </a:p>
          <a:p>
            <a:pPr>
              <a:buNone/>
            </a:pPr>
            <a:r>
              <a:rPr lang="ru-RU" dirty="0" smtClean="0"/>
              <a:t>Янтарями потекла.</a:t>
            </a:r>
          </a:p>
          <a:p>
            <a:pPr>
              <a:buNone/>
            </a:pPr>
            <a:r>
              <a:rPr lang="ru-RU" dirty="0" smtClean="0"/>
              <a:t>И в саду у нас сегодня</a:t>
            </a:r>
          </a:p>
          <a:p>
            <a:pPr>
              <a:buNone/>
            </a:pPr>
            <a:r>
              <a:rPr lang="ru-RU" dirty="0" smtClean="0"/>
              <a:t>Я заметил, как тайком</a:t>
            </a:r>
          </a:p>
          <a:p>
            <a:pPr>
              <a:buNone/>
            </a:pPr>
            <a:r>
              <a:rPr lang="ru-RU" dirty="0" smtClean="0"/>
              <a:t>Похристосовался ландыш</a:t>
            </a:r>
          </a:p>
          <a:p>
            <a:pPr>
              <a:buNone/>
            </a:pPr>
            <a:r>
              <a:rPr lang="ru-RU" dirty="0" smtClean="0"/>
              <a:t>С белокрылым мотыльком.</a:t>
            </a:r>
          </a:p>
          <a:p>
            <a:pPr>
              <a:buNone/>
            </a:pPr>
            <a:r>
              <a:rPr lang="ru-RU" dirty="0" smtClean="0"/>
              <a:t>Звонко капают капели</a:t>
            </a:r>
          </a:p>
          <a:p>
            <a:pPr>
              <a:buNone/>
            </a:pPr>
            <a:r>
              <a:rPr lang="ru-RU" dirty="0" smtClean="0"/>
              <a:t>Возле нашего окна.</a:t>
            </a:r>
          </a:p>
          <a:p>
            <a:pPr>
              <a:buNone/>
            </a:pPr>
            <a:r>
              <a:rPr lang="ru-RU" dirty="0" smtClean="0"/>
              <a:t>Птицы весело запели.</a:t>
            </a:r>
          </a:p>
          <a:p>
            <a:pPr>
              <a:buNone/>
            </a:pPr>
            <a:r>
              <a:rPr lang="ru-RU" dirty="0" smtClean="0"/>
              <a:t>Пасха в гости к нам пришла.                              (1887 год)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E:\4200x2800_720129_www.ArtFile_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823100" cy="261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Для верующих </a:t>
            </a:r>
            <a:r>
              <a:rPr lang="ru-RU" b="1" dirty="0" smtClean="0">
                <a:solidFill>
                  <a:srgbClr val="FF0000"/>
                </a:solidFill>
              </a:rPr>
              <a:t>Пасха</a:t>
            </a:r>
            <a:r>
              <a:rPr lang="ru-RU" dirty="0" smtClean="0"/>
              <a:t> – окончание Великого поста, а для всех людей (верующих и неверующих) – радость встречи с родными и друзьями за особым, праздничным столом.</a:t>
            </a:r>
          </a:p>
          <a:p>
            <a:pPr algn="just">
              <a:buNone/>
            </a:pPr>
            <a:r>
              <a:rPr lang="ru-RU" dirty="0" smtClean="0"/>
              <a:t>              Этот праздничный день всегда вызывает ощущение окончательной победы весны и пробуждения природы. Этому не противоречит религиозный смысл Пасхи, символизирующий бессмертие Христа, - главного праздника в православии, второго по значимости в католицизме и других направлениях христианства.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14638294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56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92906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К этому дню христиане готовятся весь год.  Неделя перед Пасхой – особая Страстная неделя. А пятница и суббота – самое строгое и скорбное время поста. Великая Пятница – день суда над Христом, распятия, смерти и погребения. Днём в церквах служится особый чин выноса Плащаницы, а вечером – её погребения.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9218" name="Picture 2" descr="E:\hqdefault3DAP70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45720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ru-RU" dirty="0" smtClean="0"/>
              <a:t>На </a:t>
            </a:r>
            <a:r>
              <a:rPr lang="ru-RU" dirty="0" smtClean="0"/>
              <a:t>Пасху наряжаются в праздничную одежду и готовят праздничный обед. После семи недель Великого поста наконец дозволяется вкушать всё, чего душа желает, веселиться и развлекаться. Пасхальные дни посвящают церкви и увеселению.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            Русские люди считают</a:t>
            </a:r>
          </a:p>
          <a:p>
            <a:pPr algn="just">
              <a:buNone/>
            </a:pPr>
            <a:r>
              <a:rPr lang="ru-RU" dirty="0" smtClean="0"/>
              <a:t>    Пасху главным христианским праздником. В честь Воскресения Иисуса Христа этот день называют Светлое Воскресение, а ещё – Христов День.  Само слово «Пасха» переводится с древнееврейского как  избавление; а христианская Пасха переводится с греческого как страдать. Ведь Христос страдал, прежде, чем воскреснуть. Но с </a:t>
            </a:r>
            <a:r>
              <a:rPr lang="en-US" dirty="0" smtClean="0"/>
              <a:t>V </a:t>
            </a:r>
            <a:r>
              <a:rPr lang="ru-RU" dirty="0" smtClean="0"/>
              <a:t> века Пасха превратилась в радостный праздник Воскресения Христова.</a:t>
            </a:r>
            <a:endParaRPr lang="ru-RU" dirty="0"/>
          </a:p>
        </p:txBody>
      </p:sp>
      <p:pic>
        <p:nvPicPr>
          <p:cNvPr id="5" name="Picture 2" descr="E:\hrist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55288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3ae22fb8830cbcdc9bdef7b63fa25fa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229600" cy="549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867</Words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Пасха – праздник праздников, торжество торжеств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Детское творчество</vt:lpstr>
      <vt:lpstr>СПАСИБО ЗА ВНИМАНИЕ!</vt:lpstr>
      <vt:lpstr>Материалы подготовлены  библиотекарем ГБОУ СОШ №1 «ОЦ» п.г.т. Стройкерамика Мокшиной И.Л.  по книге С. Шмакова «Нетрадиционные праздники в школе»  М.,  Новая школа, 1997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– праздник праздников, торжество торжеств</dc:title>
  <cp:lastModifiedBy>ПК1</cp:lastModifiedBy>
  <cp:revision>27</cp:revision>
  <dcterms:modified xsi:type="dcterms:W3CDTF">2019-04-23T04:52:46Z</dcterms:modified>
</cp:coreProperties>
</file>