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66" r:id="rId4"/>
    <p:sldId id="267" r:id="rId5"/>
    <p:sldId id="259" r:id="rId6"/>
    <p:sldId id="275" r:id="rId7"/>
    <p:sldId id="260" r:id="rId8"/>
    <p:sldId id="261" r:id="rId9"/>
    <p:sldId id="279" r:id="rId10"/>
    <p:sldId id="269" r:id="rId11"/>
    <p:sldId id="270" r:id="rId12"/>
    <p:sldId id="271" r:id="rId13"/>
    <p:sldId id="272" r:id="rId14"/>
    <p:sldId id="273" r:id="rId15"/>
    <p:sldId id="278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470A"/>
    <a:srgbClr val="0F7711"/>
    <a:srgbClr val="122B4A"/>
    <a:srgbClr val="1A3D68"/>
    <a:srgbClr val="396497"/>
    <a:srgbClr val="4F81BD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7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6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A2AF-7B2E-4080-AB3F-049E07E9132D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41A8-D324-41E2-B486-FFC579EE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5727-F0C8-4FCF-A140-2AD353AC4422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E4951-59F8-4D89-AFA2-3239C0F82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3D50-4DF6-49C6-8155-F2D081B22C2C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6D51-4F3D-4619-B325-033D8720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A72B-C3C8-4B58-8E67-4BA70282F4B4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448B-84C8-44F7-BF83-5E3E751B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731B-27FA-4EB2-B5D2-CFE232A70D69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BE59-DC5D-4692-A68F-55393929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4FD5-B006-4ECE-A56F-26CB070DCEAA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9EE1-1506-45AE-A464-C11B7CAF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E26A-775B-4ED4-8442-8A485825B644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6FFA-F208-445B-8FB2-71BB28D9D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B98B-C1CA-42C6-AD0F-63D688DF1337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37F1-7897-4F91-BE05-76C96611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E646-F75D-4226-AD89-64FF1A145529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6600-3659-4FC3-836A-CDBDA97A0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C5CF-2933-472E-B86A-56D6F16AC2F9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E910-7595-44F9-AFCD-96FA66CA3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DF71-974B-416F-94B9-82D302B8D687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6B22-9935-41D2-B249-17338BCD8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67E8267-340A-41E8-BAD0-2632896EFEA8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05794E-41E8-4D7F-AFC9-5019C3C7D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51;&#1045;&#1042;&#1063;&#1045;&#1053;&#1050;&#1054;\video_2022-10-25_12-42-55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781300"/>
            <a:ext cx="7772400" cy="1428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100" b="1" i="1">
                <a:solidFill>
                  <a:srgbClr val="0070C0"/>
                </a:solidFill>
                <a:latin typeface="Times New Roman" pitchFamily="18" charset="0"/>
              </a:rPr>
              <a:t>Территориальный методический семинар</a:t>
            </a:r>
            <a:r>
              <a:rPr lang="ru-RU" sz="21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1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100" b="1">
                <a:solidFill>
                  <a:srgbClr val="0070C0"/>
                </a:solidFill>
                <a:latin typeface="Times New Roman" pitchFamily="18" charset="0"/>
              </a:rPr>
              <a:t>Тема: </a:t>
            </a:r>
            <a:r>
              <a:rPr lang="ru-RU" sz="2100">
                <a:solidFill>
                  <a:srgbClr val="0070C0"/>
                </a:solidFill>
                <a:latin typeface="Times New Roman" pitchFamily="18" charset="0"/>
              </a:rPr>
              <a:t>«Модель организации образовательного пространства обучающихся с ограниченными возможностями здоровья и детей-инвалидов в условиях образовательной организации»</a:t>
            </a:r>
            <a:br>
              <a:rPr lang="ru-RU" sz="210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4300" b="1">
                <a:solidFill>
                  <a:srgbClr val="002060"/>
                </a:solidFill>
                <a:latin typeface="Times New Roman" pitchFamily="18" charset="0"/>
              </a:rPr>
              <a:t>Формирование и закрепление навыков чтения у обучающихся 1 класса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84438" y="5445125"/>
            <a:ext cx="6400800" cy="865188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solidFill>
                  <a:srgbClr val="0070C0"/>
                </a:solidFill>
              </a:rPr>
              <a:t>Левченко Ольга Викторовна,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solidFill>
                  <a:srgbClr val="0070C0"/>
                </a:solidFill>
              </a:rPr>
              <a:t>учитель начальных классов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solidFill>
                  <a:srgbClr val="0070C0"/>
                </a:solidFill>
              </a:rPr>
              <a:t>ГБОУ СОШ №1 «ОЦ» п.г.т. Стройкерамика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7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856662" cy="633412"/>
          </a:xfrm>
        </p:spPr>
        <p:txBody>
          <a:bodyPr anchorCtr="0"/>
          <a:lstStyle/>
          <a:p>
            <a:pPr eaLnBrk="1" hangingPunct="1">
              <a:spcAft>
                <a:spcPts val="675"/>
              </a:spcAft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слогов, слов и предложений. Фиксирование произносимого звука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09470A"/>
                </a:solidFill>
                <a:latin typeface="Times New Roman" pitchFamily="18" charset="0"/>
                <a:cs typeface="Times New Roman" pitchFamily="18" charset="0"/>
              </a:rPr>
              <a:t>Страница 12.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Буква Л.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ru-RU" sz="1400" b="1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Ла-ло-лу-лы-ли</a:t>
            </a: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в океане киты плыли.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На-но-ну-ны-ни</a:t>
            </a: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руку в воду окуни.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Ти-ты-то-ту-та</a:t>
            </a: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лисица у куста.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Си-сы-со-су-са</a:t>
            </a: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на носу сидит оса.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Лора  Мила  Лена  Нина   Лена   Лёля   Лиля   Лёня    мыло  море   мыла   маргарин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Летний   лес.   Лепечут   ласковые   листья   липы.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 Лучи   легонько   ласкают   лицо.   Лопоухие   лопухи латают   лужайку.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Использование повторов при чтении (слов или слогов)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indent="0" eaLnBrk="1" hangingPunct="1">
              <a:buFont typeface="Wingdings" pitchFamily="2" charset="2"/>
              <a:buNone/>
              <a:defRPr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4400" b="1">
                <a:solidFill>
                  <a:srgbClr val="09470A"/>
                </a:solidFill>
                <a:latin typeface="Times New Roman" pitchFamily="18" charset="0"/>
                <a:cs typeface="Times New Roman" pitchFamily="18" charset="0"/>
              </a:rPr>
              <a:t>Страница  9.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Буква С.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са-са-са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в  лесу  бегает  лиса.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су-су-су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кошка  любит  колбасу.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со-со-со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мы  сменили  колесо.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су-су-су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было  холодно  в  лесу.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ос-ос-ос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на  поляне  много  ос.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усь-усь-усь</a:t>
            </a:r>
            <a:r>
              <a:rPr lang="ru-RU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– на  лугу  пасётся  гусь.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lnSpc>
                <a:spcPct val="150000"/>
              </a:lnSpc>
              <a:spcAft>
                <a:spcPts val="675"/>
              </a:spcAft>
              <a:tabLst>
                <a:tab pos="457200" algn="l"/>
              </a:tabLst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Инсценирование текста и пословиц, обыгрывание</a:t>
            </a:r>
            <a:endParaRPr lang="ru-RU" sz="2800" b="1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1916113"/>
            <a:ext cx="8229600" cy="44973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b="1"/>
              <a:t>                      </a:t>
            </a:r>
            <a:r>
              <a:rPr lang="ru-RU" sz="2000" b="1">
                <a:solidFill>
                  <a:srgbClr val="09470A"/>
                </a:solidFill>
              </a:rPr>
              <a:t>Страница 6.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122B4A"/>
                </a:solidFill>
              </a:rPr>
              <a:t>Буква М.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Мыла   Мила   мишку   мылом,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Мила   мыло   уронила.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Уронила   Мила   мыло,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Мишку   мылом   не   домыла.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>
              <a:solidFill>
                <a:srgbClr val="122B4A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b="1"/>
              <a:t>                       </a:t>
            </a:r>
            <a:r>
              <a:rPr lang="ru-RU" sz="2000" b="1">
                <a:solidFill>
                  <a:srgbClr val="09470A"/>
                </a:solidFill>
              </a:rPr>
              <a:t>Страница 11.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122B4A"/>
                </a:solidFill>
              </a:rPr>
              <a:t>Буква Т.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Тренькал  трамвай.  Тарахтел   троллейбус.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Тараторил   телевизор.  Трезвонил   телефон.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Тявкал Тузик.   Такой   тарарам. </a:t>
            </a:r>
            <a:endParaRPr lang="ru-RU" sz="2400">
              <a:solidFill>
                <a:srgbClr val="122B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31825"/>
          </a:xfrm>
        </p:spPr>
        <p:txBody>
          <a:bodyPr anchorCtr="0"/>
          <a:lstStyle/>
          <a:p>
            <a:pPr eaLnBrk="1" hangingPunct="1">
              <a:lnSpc>
                <a:spcPct val="150000"/>
              </a:lnSpc>
              <a:spcAft>
                <a:spcPts val="675"/>
              </a:spcAft>
              <a:tabLst>
                <a:tab pos="457200" algn="l"/>
              </a:tabLst>
              <a:defRPr/>
            </a:pP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выразительностью речи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indent="342900" eaLnBrk="1" hangingPunct="1"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>
                <a:solidFill>
                  <a:srgbClr val="09470A"/>
                </a:solidFill>
                <a:latin typeface="Times New Roman" pitchFamily="18" charset="0"/>
                <a:cs typeface="Times New Roman" pitchFamily="18" charset="0"/>
              </a:rPr>
              <a:t>Страница 14.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Буква В.</a:t>
            </a:r>
          </a:p>
          <a:p>
            <a:pPr indent="342900" eaLnBrk="1" hangingPunct="1">
              <a:defRPr/>
            </a:pPr>
            <a:endParaRPr lang="ru-RU" sz="1400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Воет,   веет   ветер,   ворошит   ветви   ветлы.   Вода  –  воронками,   водоворотами.   Взметаются   волны.  Валится   ветхий   вяз - великан.   Вихрем   взмывают   в воздух   взъерошенные   воробьи.   Всё   вокруг  выветрила,   высквозила   вьюга!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lnSpc>
                <a:spcPct val="150000"/>
              </a:lnSpc>
              <a:spcAft>
                <a:spcPts val="675"/>
              </a:spcAft>
              <a:tabLst>
                <a:tab pos="457200" algn="l"/>
              </a:tabLst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предмета из текста или фразы.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выразительностью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>
                <a:solidFill>
                  <a:srgbClr val="09470A"/>
                </a:solidFill>
              </a:rPr>
              <a:t>Страница 6.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122B4A"/>
                </a:solidFill>
              </a:rPr>
              <a:t>Буква М.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        Марина   налила   Мурке   молоко   в   миску.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«Кис-кис,   вот   молоко!»   Мурка   лакала   молоко.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>
              <a:solidFill>
                <a:srgbClr val="122B4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122B4A"/>
                </a:solidFill>
                <a:latin typeface="Times New Roman" pitchFamily="18" charset="0"/>
                <a:cs typeface="Times New Roman" pitchFamily="18" charset="0"/>
              </a:rPr>
              <a:t>          Рома   в   первом   классе.   Ему   купили   лото.   Он  составлял   слова:   корова,   молоко,   лопата,   рамы.</a:t>
            </a:r>
            <a:endParaRPr lang="ru-RU" sz="2800">
              <a:solidFill>
                <a:srgbClr val="122B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>
                <a:solidFill>
                  <a:srgbClr val="122B4A"/>
                </a:solidFill>
              </a:rPr>
              <a:t>Фрагмент занятия по закреплению </a:t>
            </a:r>
            <a:br>
              <a:rPr lang="ru-RU" sz="2800" b="1">
                <a:solidFill>
                  <a:srgbClr val="122B4A"/>
                </a:solidFill>
              </a:rPr>
            </a:br>
            <a:r>
              <a:rPr lang="ru-RU" sz="2800" b="1">
                <a:solidFill>
                  <a:srgbClr val="122B4A"/>
                </a:solidFill>
              </a:rPr>
              <a:t>пройденного материала. Звук и буква Р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8" name="video_2022-10-25_12-42-55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7299" y="1728792"/>
            <a:ext cx="6172221" cy="4629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600" b="1" i="1">
                <a:solidFill>
                  <a:srgbClr val="002060"/>
                </a:solidFill>
              </a:rPr>
              <a:t>Выводы</a:t>
            </a:r>
            <a:r>
              <a:rPr lang="ru-RU" b="1" i="1"/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122B4A"/>
                </a:solidFill>
              </a:rPr>
              <a:t>Использование пособия обеспечило:</a:t>
            </a:r>
          </a:p>
          <a:p>
            <a:pPr marL="0" indent="0" eaLnBrk="1" hangingPunct="1">
              <a:defRPr/>
            </a:pPr>
            <a:r>
              <a:rPr lang="ru-RU">
                <a:solidFill>
                  <a:srgbClr val="122B4A"/>
                </a:solidFill>
              </a:rPr>
              <a:t>формирование навыка правильного чтения у обучающихся</a:t>
            </a:r>
          </a:p>
          <a:p>
            <a:pPr marL="0" indent="0" eaLnBrk="1" hangingPunct="1">
              <a:defRPr/>
            </a:pPr>
            <a:r>
              <a:rPr lang="ru-RU">
                <a:solidFill>
                  <a:srgbClr val="122B4A"/>
                </a:solidFill>
              </a:rPr>
              <a:t>подготовку первоклассников к орфоэпическому чтению</a:t>
            </a:r>
          </a:p>
          <a:p>
            <a:pPr marL="0" indent="0" eaLnBrk="1" hangingPunct="1">
              <a:defRPr/>
            </a:pPr>
            <a:r>
              <a:rPr lang="ru-RU">
                <a:solidFill>
                  <a:srgbClr val="122B4A"/>
                </a:solidFill>
              </a:rPr>
              <a:t>преемственность в работе учителя начальных классов и учителя-логопеда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122B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72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/>
              <a:t>Спасибо за внимание!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</a:rPr>
              <a:t>Категории обучающихся с речевыми нарушениями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4294967295"/>
          </p:nvPr>
        </p:nvSpPr>
        <p:spPr>
          <a:xfrm>
            <a:off x="611188" y="1989138"/>
            <a:ext cx="8229600" cy="407193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обучающиеся с ТНР</a:t>
            </a:r>
          </a:p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обучающиеся с ЗПР</a:t>
            </a:r>
          </a:p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обучающиеся с нарушением интеллекта</a:t>
            </a:r>
          </a:p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обучающиеся с тяжелыми и множественными нарушениями в развитии</a:t>
            </a:r>
          </a:p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дети инофоны</a:t>
            </a:r>
          </a:p>
          <a:p>
            <a:pPr eaLnBrk="1" hangingPunct="1">
              <a:buFontTx/>
              <a:buChar char="-"/>
              <a:defRPr/>
            </a:pPr>
            <a:r>
              <a:rPr lang="ru-RU" sz="2800">
                <a:solidFill>
                  <a:srgbClr val="122B4A"/>
                </a:solidFill>
              </a:rPr>
              <a:t>дети-инвалиды</a:t>
            </a:r>
          </a:p>
          <a:p>
            <a:pPr eaLnBrk="1" hangingPunct="1">
              <a:buFontTx/>
              <a:buChar char="-"/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</a:rPr>
              <a:t>Статистические данные о </a:t>
            </a:r>
            <a:br>
              <a:rPr lang="ru-RU" sz="3600" b="1">
                <a:solidFill>
                  <a:srgbClr val="002060"/>
                </a:solidFill>
              </a:rPr>
            </a:br>
            <a:r>
              <a:rPr lang="ru-RU" sz="3600" b="1">
                <a:solidFill>
                  <a:srgbClr val="002060"/>
                </a:solidFill>
              </a:rPr>
              <a:t>нуждающихся </a:t>
            </a:r>
            <a:br>
              <a:rPr lang="ru-RU" sz="3600" b="1">
                <a:solidFill>
                  <a:srgbClr val="002060"/>
                </a:solidFill>
              </a:rPr>
            </a:br>
            <a:r>
              <a:rPr lang="ru-RU" sz="3600" b="1">
                <a:solidFill>
                  <a:srgbClr val="002060"/>
                </a:solidFill>
              </a:rPr>
              <a:t>в логопедической помощи</a:t>
            </a:r>
          </a:p>
        </p:txBody>
      </p:sp>
      <p:graphicFrame>
        <p:nvGraphicFramePr>
          <p:cNvPr id="16388" name="Object 4"/>
          <p:cNvGraphicFramePr>
            <a:graphicFrameLocks noGrp="1"/>
          </p:cNvGraphicFramePr>
          <p:nvPr>
            <p:ph idx="4294967295"/>
          </p:nvPr>
        </p:nvGraphicFramePr>
        <p:xfrm>
          <a:off x="663575" y="1855788"/>
          <a:ext cx="7815263" cy="4017962"/>
        </p:xfrm>
        <a:graphic>
          <a:graphicData uri="http://schemas.openxmlformats.org/presentationml/2006/ole">
            <p:oleObj spid="_x0000_s16389" r:id="rId3" imgW="7815749" imgH="4017612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</a:rPr>
              <a:t>Результаты логопедической диагностики обучающихся</a:t>
            </a:r>
            <a:br>
              <a:rPr lang="ru-RU" sz="3600" b="1">
                <a:solidFill>
                  <a:srgbClr val="002060"/>
                </a:solidFill>
              </a:rPr>
            </a:br>
            <a:r>
              <a:rPr lang="ru-RU" sz="3600" b="1">
                <a:solidFill>
                  <a:srgbClr val="002060"/>
                </a:solidFill>
              </a:rPr>
              <a:t> 1 класса</a:t>
            </a: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68313" y="2205038"/>
          <a:ext cx="8223250" cy="4464050"/>
        </p:xfrm>
        <a:graphic>
          <a:graphicData uri="http://schemas.openxmlformats.org/presentationml/2006/ole">
            <p:oleObj spid="_x0000_s17417" name="Диаграмма" r:id="rId3" imgW="8229568" imgH="4533804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49312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</a:rPr>
              <a:t>Дидактическое пособие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 l="6468" t="17239" r="64549" b="11964"/>
          <a:stretch>
            <a:fillRect/>
          </a:stretch>
        </p:blipFill>
        <p:spPr bwMode="auto">
          <a:xfrm>
            <a:off x="323850" y="1700213"/>
            <a:ext cx="3024188" cy="41560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571875" y="1106488"/>
            <a:ext cx="5256213" cy="4786312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spcAft>
                <a:spcPts val="675"/>
              </a:spcAft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1800">
                <a:solidFill>
                  <a:srgbClr val="1A3D68"/>
                </a:solidFill>
                <a:latin typeface="Times New Roman" pitchFamily="18" charset="0"/>
                <a:cs typeface="Times New Roman" pitchFamily="18" charset="0"/>
              </a:rPr>
              <a:t>Чтение слогов, слов и предложений. Фиксирование произносимого звука. </a:t>
            </a:r>
          </a:p>
          <a:p>
            <a:pPr algn="just" eaLnBrk="1" hangingPunct="1">
              <a:lnSpc>
                <a:spcPct val="150000"/>
              </a:lnSpc>
              <a:spcAft>
                <a:spcPts val="675"/>
              </a:spcAft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1800">
                <a:solidFill>
                  <a:srgbClr val="1A3D68"/>
                </a:solidFill>
                <a:latin typeface="Times New Roman" pitchFamily="18" charset="0"/>
                <a:cs typeface="Times New Roman" pitchFamily="18" charset="0"/>
              </a:rPr>
              <a:t>Использование повторов при чтении (слов или слогов).</a:t>
            </a:r>
          </a:p>
          <a:p>
            <a:pPr algn="just" eaLnBrk="1" hangingPunct="1">
              <a:lnSpc>
                <a:spcPct val="150000"/>
              </a:lnSpc>
              <a:spcAft>
                <a:spcPts val="675"/>
              </a:spcAft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1800">
                <a:solidFill>
                  <a:srgbClr val="1A3D68"/>
                </a:solidFill>
                <a:latin typeface="Times New Roman" pitchFamily="18" charset="0"/>
                <a:cs typeface="Times New Roman" pitchFamily="18" charset="0"/>
              </a:rPr>
              <a:t>Инсценирование текста и пословиц, обыгрывание, используя мимику и жесты. </a:t>
            </a:r>
          </a:p>
          <a:p>
            <a:pPr algn="just" eaLnBrk="1" hangingPunct="1">
              <a:lnSpc>
                <a:spcPct val="150000"/>
              </a:lnSpc>
              <a:spcAft>
                <a:spcPts val="675"/>
              </a:spcAft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1800">
                <a:solidFill>
                  <a:srgbClr val="1A3D68"/>
                </a:solidFill>
                <a:latin typeface="Times New Roman" pitchFamily="18" charset="0"/>
                <a:cs typeface="Times New Roman" pitchFamily="18" charset="0"/>
              </a:rPr>
              <a:t>Работа над выразительностью речи (подготовка к орфоэпическому чтению).</a:t>
            </a:r>
          </a:p>
          <a:p>
            <a:pPr algn="just" eaLnBrk="1" hangingPunct="1">
              <a:lnSpc>
                <a:spcPct val="150000"/>
              </a:lnSpc>
              <a:spcAft>
                <a:spcPts val="675"/>
              </a:spcAft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1800">
                <a:solidFill>
                  <a:srgbClr val="1A3D68"/>
                </a:solidFill>
                <a:latin typeface="Times New Roman" pitchFamily="18" charset="0"/>
                <a:cs typeface="Times New Roman" pitchFamily="18" charset="0"/>
              </a:rPr>
              <a:t>Описание предмета из текста или фразы. Работа над выразительностью речи (подготовка к орфоэпическому чтению).</a:t>
            </a:r>
          </a:p>
          <a:p>
            <a:pPr eaLnBrk="1" hangingPunct="1">
              <a:tabLst>
                <a:tab pos="457200" algn="l"/>
              </a:tabLst>
              <a:defRPr/>
            </a:pPr>
            <a:endParaRPr lang="ru-RU" sz="1800">
              <a:solidFill>
                <a:srgbClr val="1A3D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90513"/>
            <a:ext cx="8077200" cy="677862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 b="1">
                <a:solidFill>
                  <a:srgbClr val="1A3D68"/>
                </a:solidFill>
              </a:rPr>
              <a:t>Правило о звуках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124075" y="1700213"/>
            <a:ext cx="4838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Гласные     тянутся     к    песенке   звонкой,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Могут    заплакать     и    закричать.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В    тёмном    лесу    звать   и   аукать,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Но    не    желают     свистеть   и   ворчать.</a:t>
            </a:r>
          </a:p>
          <a:p>
            <a:pPr algn="ctr"/>
            <a:r>
              <a:rPr lang="ru-RU" b="1">
                <a:solidFill>
                  <a:srgbClr val="122B4A"/>
                </a:solidFill>
                <a:latin typeface="Arial" charset="0"/>
              </a:rPr>
              <a:t>[а, о, у, ы, э, и].</a:t>
            </a:r>
          </a:p>
          <a:p>
            <a:pPr algn="ctr"/>
            <a:endParaRPr lang="ru-RU" b="1">
              <a:solidFill>
                <a:srgbClr val="122B4A"/>
              </a:solidFill>
              <a:latin typeface="Arial" charset="0"/>
            </a:endParaRPr>
          </a:p>
          <a:p>
            <a:pPr algn="ctr"/>
            <a:endParaRPr lang="ru-RU">
              <a:solidFill>
                <a:srgbClr val="122B4A"/>
              </a:solidFill>
              <a:latin typeface="Arial" charset="0"/>
            </a:endParaRP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А   согласные   согласны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Шелестеть,    шептать,   свистеть,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Даже   фыркать   и   скрипеть, </a:t>
            </a:r>
          </a:p>
          <a:p>
            <a:pPr algn="ctr"/>
            <a:r>
              <a:rPr lang="ru-RU">
                <a:solidFill>
                  <a:srgbClr val="122B4A"/>
                </a:solidFill>
                <a:latin typeface="Arial" charset="0"/>
              </a:rPr>
              <a:t>но   не   хочется    им   петь.</a:t>
            </a:r>
          </a:p>
          <a:p>
            <a:pPr algn="ctr"/>
            <a:r>
              <a:rPr lang="ru-RU" b="1">
                <a:solidFill>
                  <a:srgbClr val="122B4A"/>
                </a:solidFill>
                <a:latin typeface="Arial" charset="0"/>
              </a:rPr>
              <a:t>[ф, д, т, л, м, р].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4000">
                <a:solidFill>
                  <a:srgbClr val="1A3D68"/>
                </a:solidFill>
              </a:rPr>
              <a:t>Материал на изучение </a:t>
            </a:r>
            <a:br>
              <a:rPr lang="ru-RU" sz="4000">
                <a:solidFill>
                  <a:srgbClr val="1A3D68"/>
                </a:solidFill>
              </a:rPr>
            </a:br>
            <a:r>
              <a:rPr lang="ru-RU" sz="4000">
                <a:solidFill>
                  <a:srgbClr val="1A3D68"/>
                </a:solidFill>
              </a:rPr>
              <a:t>гласного звука А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989138"/>
            <a:ext cx="3098800" cy="44719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4000">
                <a:solidFill>
                  <a:srgbClr val="1A3D68"/>
                </a:solidFill>
              </a:rPr>
              <a:t>Материал для изучения </a:t>
            </a:r>
            <a:br>
              <a:rPr lang="ru-RU" sz="4000">
                <a:solidFill>
                  <a:srgbClr val="1A3D68"/>
                </a:solidFill>
              </a:rPr>
            </a:br>
            <a:r>
              <a:rPr lang="ru-RU" sz="4000">
                <a:solidFill>
                  <a:srgbClr val="1A3D68"/>
                </a:solidFill>
              </a:rPr>
              <a:t>согласного звука М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65450" y="1600200"/>
            <a:ext cx="3213100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Проект "Полюби читать книгу!"</a:t>
            </a:r>
          </a:p>
        </p:txBody>
      </p:sp>
      <p:pic>
        <p:nvPicPr>
          <p:cNvPr id="20483" name="Picture 4" descr="https://sun9-47.userapi.com/impg/ouwBQOywLT1GhFocA2Tttm2qm5X2diL2mUH-jA/kLVw0rTj24s.jpg?size=486x1080&amp;quality=95&amp;sign=7952c22832c7fd658a62a4a0fe0ddcdc&amp;type=album"/>
          <p:cNvPicPr>
            <a:picLocks noChangeAspect="1" noChangeArrowheads="1"/>
          </p:cNvPicPr>
          <p:nvPr/>
        </p:nvPicPr>
        <p:blipFill>
          <a:blip r:embed="rId2"/>
          <a:srcRect t="28537" b="33069"/>
          <a:stretch>
            <a:fillRect/>
          </a:stretch>
        </p:blipFill>
        <p:spPr bwMode="auto">
          <a:xfrm>
            <a:off x="401316" y="1995761"/>
            <a:ext cx="4248472" cy="394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96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378</TotalTime>
  <Words>448</Words>
  <Application>Microsoft Office PowerPoint</Application>
  <PresentationFormat>Экран (4:3)</PresentationFormat>
  <Paragraphs>88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Склон</vt:lpstr>
      <vt:lpstr>Диаграмма Microsoft Office Excel</vt:lpstr>
      <vt:lpstr>Диаграмма</vt:lpstr>
      <vt:lpstr>Территориальный методический семинар Тема: «Модель организации образовательного пространства обучающихся с ограниченными возможностями здоровья и детей-инвалидов в условиях образовательной организации»   Формирование и закрепление навыков чтения у обучающихся 1 класса</vt:lpstr>
      <vt:lpstr>Категории обучающихся с речевыми нарушениями</vt:lpstr>
      <vt:lpstr>Статистические данные о  нуждающихся  в логопедической помощи</vt:lpstr>
      <vt:lpstr>Результаты логопедической диагностики обучающихся  1 класса</vt:lpstr>
      <vt:lpstr>Дидактическое пособие</vt:lpstr>
      <vt:lpstr>Правило о звуках</vt:lpstr>
      <vt:lpstr>Материал на изучение  гласного звука А</vt:lpstr>
      <vt:lpstr>Материал для изучения  согласного звука М</vt:lpstr>
      <vt:lpstr>Проект "Полюби читать книгу!"</vt:lpstr>
      <vt:lpstr>Чтение слогов, слов и предложений. Фиксирование произносимого звука</vt:lpstr>
      <vt:lpstr>Использование повторов при чтении (слов или слогов)</vt:lpstr>
      <vt:lpstr>Инсценирование текста и пословиц, обыгрывание</vt:lpstr>
      <vt:lpstr>Работа над выразительностью речи</vt:lpstr>
      <vt:lpstr>Описание предмета из текста или фразы.  Работа над выразительностью речи</vt:lpstr>
      <vt:lpstr>Фрагмент занятия по закреплению  пройденного материала. Звук и буква Р</vt:lpstr>
      <vt:lpstr>Выводы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территориальная Педагогическая сессия «Новое образование – Поволжскому округу: Лидерство. Инициатива. Функциональность. Творчество» - 2022   Тема: Развитие речи младших школьников пи нарушении произношения отдельных звуков</dc:title>
  <dc:creator>школа</dc:creator>
  <cp:lastModifiedBy>Windows User</cp:lastModifiedBy>
  <cp:revision>28</cp:revision>
  <dcterms:created xsi:type="dcterms:W3CDTF">2022-08-22T10:15:00Z</dcterms:created>
  <dcterms:modified xsi:type="dcterms:W3CDTF">2022-11-03T05:13:04Z</dcterms:modified>
</cp:coreProperties>
</file>