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9" r:id="rId3"/>
    <p:sldId id="360" r:id="rId4"/>
    <p:sldId id="361" r:id="rId5"/>
    <p:sldId id="341" r:id="rId6"/>
    <p:sldId id="278" r:id="rId7"/>
    <p:sldId id="262" r:id="rId8"/>
    <p:sldId id="345" r:id="rId9"/>
    <p:sldId id="257" r:id="rId10"/>
    <p:sldId id="259" r:id="rId11"/>
    <p:sldId id="260" r:id="rId12"/>
    <p:sldId id="301" r:id="rId13"/>
    <p:sldId id="342" r:id="rId14"/>
    <p:sldId id="343" r:id="rId15"/>
    <p:sldId id="344" r:id="rId16"/>
    <p:sldId id="346" r:id="rId17"/>
    <p:sldId id="347" r:id="rId18"/>
    <p:sldId id="348" r:id="rId19"/>
    <p:sldId id="327" r:id="rId20"/>
    <p:sldId id="302" r:id="rId21"/>
    <p:sldId id="316" r:id="rId22"/>
    <p:sldId id="317" r:id="rId23"/>
    <p:sldId id="318" r:id="rId24"/>
    <p:sldId id="319" r:id="rId25"/>
    <p:sldId id="320" r:id="rId26"/>
    <p:sldId id="322" r:id="rId27"/>
    <p:sldId id="323" r:id="rId28"/>
    <p:sldId id="321" r:id="rId29"/>
    <p:sldId id="324" r:id="rId30"/>
    <p:sldId id="325" r:id="rId31"/>
    <p:sldId id="326" r:id="rId32"/>
    <p:sldId id="314" r:id="rId33"/>
    <p:sldId id="303" r:id="rId34"/>
    <p:sldId id="305" r:id="rId35"/>
    <p:sldId id="306" r:id="rId36"/>
    <p:sldId id="307" r:id="rId37"/>
    <p:sldId id="308" r:id="rId38"/>
    <p:sldId id="309" r:id="rId39"/>
    <p:sldId id="310" r:id="rId40"/>
    <p:sldId id="311" r:id="rId41"/>
    <p:sldId id="312" r:id="rId42"/>
    <p:sldId id="313" r:id="rId43"/>
    <p:sldId id="264" r:id="rId44"/>
    <p:sldId id="263" r:id="rId45"/>
    <p:sldId id="265" r:id="rId46"/>
    <p:sldId id="269" r:id="rId47"/>
    <p:sldId id="267" r:id="rId48"/>
    <p:sldId id="268" r:id="rId49"/>
    <p:sldId id="270" r:id="rId50"/>
    <p:sldId id="271" r:id="rId51"/>
    <p:sldId id="272" r:id="rId52"/>
    <p:sldId id="273" r:id="rId53"/>
    <p:sldId id="274" r:id="rId54"/>
    <p:sldId id="275" r:id="rId55"/>
    <p:sldId id="276" r:id="rId56"/>
    <p:sldId id="296" r:id="rId57"/>
    <p:sldId id="297" r:id="rId58"/>
    <p:sldId id="293" r:id="rId59"/>
    <p:sldId id="295" r:id="rId60"/>
    <p:sldId id="294" r:id="rId61"/>
    <p:sldId id="279" r:id="rId62"/>
    <p:sldId id="285" r:id="rId63"/>
    <p:sldId id="289" r:id="rId64"/>
    <p:sldId id="286" r:id="rId65"/>
    <p:sldId id="290" r:id="rId66"/>
    <p:sldId id="287" r:id="rId67"/>
    <p:sldId id="288" r:id="rId68"/>
    <p:sldId id="277" r:id="rId69"/>
    <p:sldId id="329" r:id="rId70"/>
    <p:sldId id="353" r:id="rId71"/>
    <p:sldId id="280" r:id="rId72"/>
    <p:sldId id="281" r:id="rId73"/>
    <p:sldId id="340" r:id="rId74"/>
    <p:sldId id="282" r:id="rId75"/>
    <p:sldId id="283" r:id="rId76"/>
    <p:sldId id="284" r:id="rId77"/>
    <p:sldId id="299" r:id="rId78"/>
    <p:sldId id="330" r:id="rId79"/>
    <p:sldId id="331" r:id="rId80"/>
    <p:sldId id="332" r:id="rId81"/>
    <p:sldId id="333" r:id="rId82"/>
    <p:sldId id="334" r:id="rId83"/>
    <p:sldId id="335" r:id="rId84"/>
    <p:sldId id="336" r:id="rId85"/>
    <p:sldId id="337" r:id="rId86"/>
    <p:sldId id="338" r:id="rId87"/>
    <p:sldId id="339" r:id="rId88"/>
    <p:sldId id="352" r:id="rId89"/>
    <p:sldId id="354" r:id="rId90"/>
    <p:sldId id="357" r:id="rId91"/>
    <p:sldId id="355" r:id="rId92"/>
    <p:sldId id="358" r:id="rId93"/>
    <p:sldId id="298" r:id="rId9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07.04.2023</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07.04.2023</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07.04.2023</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olshoyvopros.ru/web/url.cgi?cs=09e08b6b812a24145c59c5d1fece9d5b&amp;id=2465967&amp;l=https://ru.wikipedia.org/wiki/%D0%93%D1%83%D0%B1%D0%B5%D1%80%D0%BD%D0%B8%D0%B8_%D0%B8_%D0%BE%D0%B1%D0%BB%D0%B0%D1%81%D1%82%D0%B8_%D0%A0%D0%BE%D1%81%D1%81%D0%B8%D0%B9%D1%81%D0%BA%D0%BE%D0%B9_%D0%B8%D0%BC%D0%BF%D0%B5%D1%80%D0%B8%D0%B8_%D0%BF%D0%BE_%D1%81%D0%BE%D1%81%D1%82%D0%BE%D1%8F%D0%BD%D0%B8%D1%8E_%D0%BD%D0%B0_1914_%D0%B3%D0%BE%D0%B4&amp;src=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news.dn.ua/news/669910" TargetMode="External"/><Relationship Id="rId2" Type="http://schemas.openxmlformats.org/officeDocument/2006/relationships/hyperlink" Target="http://kremlin.ru/events/president/news/661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ovross.ru/articles/2237/5614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yamoscow.ru/istoriya-moskvy/vvedenie-voennogo-polozheniya-v-regionah-rf/" TargetMode="External"/><Relationship Id="rId3" Type="http://schemas.openxmlformats.org/officeDocument/2006/relationships/hyperlink" Target="https://yamoscow.ru/istoriya-moskvy/zavershenie-pervogo-etapa-specialnoj-voennoj-operacii/" TargetMode="External"/><Relationship Id="rId7" Type="http://schemas.openxmlformats.org/officeDocument/2006/relationships/hyperlink" Target="https://yamoscow.ru/istoriya-moskvy/referendumy-v-dnr-lnr-hersonskoj-i-zaporozhskoj-oblastyah/" TargetMode="External"/><Relationship Id="rId2" Type="http://schemas.openxmlformats.org/officeDocument/2006/relationships/hyperlink" Target="https://yamoscow.ru/istoriya-moskvy/vystuplenie-putina-v-v-o-nachale-specialnoj-voennoj-operacii/" TargetMode="External"/><Relationship Id="rId1" Type="http://schemas.openxmlformats.org/officeDocument/2006/relationships/slideLayout" Target="../slideLayouts/slideLayout2.xml"/><Relationship Id="rId6" Type="http://schemas.openxmlformats.org/officeDocument/2006/relationships/hyperlink" Target="https://yamoscow.ru/istoriya-moskvy/chastichnaya-mobilizaciya-v-rossii-2022/" TargetMode="External"/><Relationship Id="rId5" Type="http://schemas.openxmlformats.org/officeDocument/2006/relationships/hyperlink" Target="https://yamoscow.ru/istoriya-moskvy/obrashhenie-putina-v-v-o-chastichnoj-mobilizacii-v-rossii/" TargetMode="External"/><Relationship Id="rId4" Type="http://schemas.openxmlformats.org/officeDocument/2006/relationships/hyperlink" Target="https://yamoscow.ru/istoriya-moskvy/osvobozhdenii-luganskoj-narodnoj-respubliki/"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if-s3.aif.ru/images/031/005/db114397fc60a6b2335327efae35694e.p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ratnik.tv/articles/facts/rasskaz-ochevidtsa-ili-utselevshaya-na-volyni/"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bloknot.ru/v-mire/na-ukraine-reshili-otmenit-8-marta-1-maya-i-den-pobedy-1061207.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s://ria.ru/location_Germany/"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ria.ru/person_jill-biden/" TargetMode="External"/><Relationship Id="rId2" Type="http://schemas.openxmlformats.org/officeDocument/2006/relationships/hyperlink" Target="https://ria.ru/person_EHntoni_Blinke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ria.ru/location_Sevastopol/" TargetMode="External"/><Relationship Id="rId2" Type="http://schemas.openxmlformats.org/officeDocument/2006/relationships/hyperlink" Target="https://ria.ru/docs/about/copyright.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news.mail.ru/politics/55464822/" TargetMode="External"/><Relationship Id="rId2" Type="http://schemas.openxmlformats.org/officeDocument/2006/relationships/hyperlink" Target="https://news.mail.ru/company/o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t.me/RVvoenkor/40906"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8429684" cy="6000792"/>
          </a:xfrm>
        </p:spPr>
        <p:style>
          <a:lnRef idx="1">
            <a:schemeClr val="accent6"/>
          </a:lnRef>
          <a:fillRef idx="2">
            <a:schemeClr val="accent6"/>
          </a:fillRef>
          <a:effectRef idx="1">
            <a:schemeClr val="accent6"/>
          </a:effectRef>
          <a:fontRef idx="minor">
            <a:schemeClr val="dk1"/>
          </a:fontRef>
        </p:style>
        <p:txBody>
          <a:bodyPr>
            <a:normAutofit/>
          </a:bodyPr>
          <a:lstStyle/>
          <a:p>
            <a:r>
              <a:rPr lang="ru-RU" sz="6000" dirty="0" smtClean="0">
                <a:solidFill>
                  <a:schemeClr val="accent1">
                    <a:lumMod val="75000"/>
                  </a:schemeClr>
                </a:solidFill>
              </a:rPr>
              <a:t>Материалы  </a:t>
            </a:r>
            <a:br>
              <a:rPr lang="ru-RU" sz="6000" dirty="0" smtClean="0">
                <a:solidFill>
                  <a:schemeClr val="accent1">
                    <a:lumMod val="75000"/>
                  </a:schemeClr>
                </a:solidFill>
              </a:rPr>
            </a:br>
            <a:r>
              <a:rPr lang="ru-RU" sz="6000" dirty="0" smtClean="0">
                <a:solidFill>
                  <a:schemeClr val="accent1">
                    <a:lumMod val="75000"/>
                  </a:schemeClr>
                </a:solidFill>
              </a:rPr>
              <a:t>для бесед</a:t>
            </a:r>
            <a:br>
              <a:rPr lang="ru-RU" sz="6000" dirty="0" smtClean="0">
                <a:solidFill>
                  <a:schemeClr val="accent1">
                    <a:lumMod val="75000"/>
                  </a:schemeClr>
                </a:solidFill>
              </a:rPr>
            </a:br>
            <a:r>
              <a:rPr lang="ru-RU" sz="6000" dirty="0" smtClean="0">
                <a:solidFill>
                  <a:schemeClr val="accent1">
                    <a:lumMod val="75000"/>
                  </a:schemeClr>
                </a:solidFill>
              </a:rPr>
              <a:t>об СВО</a:t>
            </a:r>
            <a:r>
              <a:rPr lang="ru-RU" sz="5400" dirty="0" smtClean="0">
                <a:solidFill>
                  <a:schemeClr val="accent1">
                    <a:lumMod val="75000"/>
                  </a:schemeClr>
                </a:solidFill>
              </a:rPr>
              <a:t/>
            </a:r>
            <a:br>
              <a:rPr lang="ru-RU" sz="5400" dirty="0" smtClean="0">
                <a:solidFill>
                  <a:schemeClr val="accent1">
                    <a:lumMod val="75000"/>
                  </a:schemeClr>
                </a:solidFill>
              </a:rPr>
            </a:br>
            <a:r>
              <a:rPr lang="ru-RU" sz="2800" dirty="0" smtClean="0">
                <a:solidFill>
                  <a:schemeClr val="accent1">
                    <a:lumMod val="75000"/>
                  </a:schemeClr>
                </a:solidFill>
              </a:rPr>
              <a:t>(специальной военной операции)</a:t>
            </a:r>
            <a:r>
              <a:rPr lang="ru-RU" sz="5400" dirty="0" smtClean="0">
                <a:solidFill>
                  <a:schemeClr val="accent1">
                    <a:lumMod val="75000"/>
                  </a:schemeClr>
                </a:solidFill>
              </a:rPr>
              <a:t/>
            </a:r>
            <a:br>
              <a:rPr lang="ru-RU" sz="5400" dirty="0" smtClean="0">
                <a:solidFill>
                  <a:schemeClr val="accent1">
                    <a:lumMod val="75000"/>
                  </a:schemeClr>
                </a:solidFill>
              </a:rPr>
            </a:br>
            <a:endParaRPr lang="ru-RU" sz="5400" dirty="0">
              <a:solidFill>
                <a:schemeClr val="accent1">
                  <a:lumMod val="75000"/>
                </a:schemeClr>
              </a:solidFill>
            </a:endParaRPr>
          </a:p>
        </p:txBody>
      </p:sp>
      <p:sp>
        <p:nvSpPr>
          <p:cNvPr id="3" name="Подзаголовок 2"/>
          <p:cNvSpPr>
            <a:spLocks noGrp="1"/>
          </p:cNvSpPr>
          <p:nvPr>
            <p:ph type="subTitle" idx="1"/>
          </p:nvPr>
        </p:nvSpPr>
        <p:spPr>
          <a:xfrm>
            <a:off x="1219200" y="3714752"/>
            <a:ext cx="6858000" cy="1943098"/>
          </a:xfrm>
        </p:spPr>
        <p:txBody>
          <a:bodyPr>
            <a:normAutofit fontScale="92500" lnSpcReduction="20000"/>
          </a:bodyPr>
          <a:lstStyle/>
          <a:p>
            <a:r>
              <a:rPr lang="ru-RU" dirty="0" smtClean="0"/>
              <a:t>ГБОУ СОШ №1»ОЦ»</a:t>
            </a:r>
          </a:p>
          <a:p>
            <a:r>
              <a:rPr lang="ru-RU" dirty="0" smtClean="0"/>
              <a:t> п.г.т. </a:t>
            </a:r>
            <a:r>
              <a:rPr lang="ru-RU" dirty="0" err="1" smtClean="0"/>
              <a:t>Стройкерамика</a:t>
            </a:r>
            <a:endParaRPr lang="ru-RU" dirty="0" smtClean="0"/>
          </a:p>
          <a:p>
            <a:r>
              <a:rPr lang="ru-RU" dirty="0" smtClean="0"/>
              <a:t>Библиотекарь Мокшина И.Л.</a:t>
            </a:r>
          </a:p>
          <a:p>
            <a:endParaRPr lang="ru-RU" dirty="0" smtClean="0"/>
          </a:p>
          <a:p>
            <a:endParaRPr lang="ru-RU" dirty="0" smtClean="0"/>
          </a:p>
          <a:p>
            <a:pPr algn="ctr"/>
            <a:r>
              <a:rPr lang="ru-RU" smtClean="0"/>
              <a:t>2023 год</a:t>
            </a: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428604"/>
            <a:ext cx="8229600" cy="5697559"/>
          </a:xfrm>
        </p:spPr>
        <p:txBody>
          <a:bodyPr>
            <a:normAutofit/>
          </a:bodyPr>
          <a:lstStyle/>
          <a:p>
            <a:pPr algn="just">
              <a:buNone/>
            </a:pPr>
            <a:r>
              <a:rPr lang="ru-RU" dirty="0" smtClean="0"/>
              <a:t>                 </a:t>
            </a:r>
          </a:p>
          <a:p>
            <a:pPr algn="just">
              <a:buNone/>
            </a:pPr>
            <a:r>
              <a:rPr lang="ru-RU" dirty="0" smtClean="0"/>
              <a:t>                  Под картой пояснение: "Крошечный оранжевый кусок в середине это изначальная Украина (Гетманщина). </a:t>
            </a:r>
          </a:p>
          <a:p>
            <a:pPr algn="just">
              <a:buNone/>
            </a:pPr>
            <a:r>
              <a:rPr lang="ru-RU" dirty="0" smtClean="0"/>
              <a:t>                 До начала ХХ века не было государства Украина. Были отдельные княжества и была Запорожская Сечь. </a:t>
            </a:r>
          </a:p>
          <a:p>
            <a:pPr>
              <a:buNone/>
            </a:pPr>
            <a:endParaRPr lang="ru-RU" dirty="0" smtClean="0"/>
          </a:p>
          <a:p>
            <a:pPr algn="just">
              <a:buNone/>
            </a:pPr>
            <a:r>
              <a:rPr lang="ru-RU" dirty="0" smtClean="0"/>
              <a:t>                 Более поздние территориальные дополнения к этой российской провинции, а позже Советской Республике, были сделаны русскими царями и советскими  коммунистами. Даже Киев изначально не был в составе Украины.</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966"/>
          </a:xfrm>
        </p:spPr>
        <p:txBody>
          <a:bodyPr>
            <a:normAutofit fontScale="90000"/>
          </a:bodyPr>
          <a:lstStyle/>
          <a:p>
            <a:endParaRPr lang="ru-RU" dirty="0"/>
          </a:p>
        </p:txBody>
      </p:sp>
      <p:sp>
        <p:nvSpPr>
          <p:cNvPr id="3" name="Содержимое 2"/>
          <p:cNvSpPr>
            <a:spLocks noGrp="1"/>
          </p:cNvSpPr>
          <p:nvPr>
            <p:ph sz="quarter" idx="1"/>
          </p:nvPr>
        </p:nvSpPr>
        <p:spPr>
          <a:xfrm>
            <a:off x="457200" y="428604"/>
            <a:ext cx="8229600" cy="6429396"/>
          </a:xfrm>
        </p:spPr>
        <p:txBody>
          <a:bodyPr>
            <a:normAutofit fontScale="55000" lnSpcReduction="20000"/>
          </a:bodyPr>
          <a:lstStyle/>
          <a:p>
            <a:pPr algn="ctr">
              <a:buNone/>
            </a:pPr>
            <a:r>
              <a:rPr lang="ru-RU" b="1" dirty="0" smtClean="0">
                <a:solidFill>
                  <a:srgbClr val="7030A0"/>
                </a:solidFill>
              </a:rPr>
              <a:t>         </a:t>
            </a:r>
            <a:r>
              <a:rPr lang="ru-RU" sz="5200" b="1" dirty="0" smtClean="0">
                <a:solidFill>
                  <a:srgbClr val="7030A0"/>
                </a:solidFill>
              </a:rPr>
              <a:t>Украина</a:t>
            </a:r>
          </a:p>
          <a:p>
            <a:pPr algn="ctr">
              <a:buNone/>
            </a:pPr>
            <a:r>
              <a:rPr lang="ru-RU" sz="5200" b="1" dirty="0" smtClean="0">
                <a:solidFill>
                  <a:srgbClr val="7030A0"/>
                </a:solidFill>
              </a:rPr>
              <a:t> (</a:t>
            </a:r>
            <a:r>
              <a:rPr lang="ru-RU" sz="5200" dirty="0" smtClean="0">
                <a:solidFill>
                  <a:srgbClr val="7030A0"/>
                </a:solidFill>
              </a:rPr>
              <a:t>как государственное образование)</a:t>
            </a:r>
          </a:p>
          <a:p>
            <a:pPr algn="ctr">
              <a:buNone/>
            </a:pPr>
            <a:r>
              <a:rPr lang="ru-RU" sz="5200" dirty="0" smtClean="0">
                <a:solidFill>
                  <a:srgbClr val="7030A0"/>
                </a:solidFill>
              </a:rPr>
              <a:t> </a:t>
            </a:r>
            <a:r>
              <a:rPr lang="ru-RU" sz="5200" b="1" dirty="0" smtClean="0">
                <a:solidFill>
                  <a:srgbClr val="7030A0"/>
                </a:solidFill>
              </a:rPr>
              <a:t>была создана большевиками</a:t>
            </a:r>
            <a:r>
              <a:rPr lang="ru-RU" sz="5200" dirty="0" smtClean="0">
                <a:solidFill>
                  <a:srgbClr val="7030A0"/>
                </a:solidFill>
              </a:rPr>
              <a:t> </a:t>
            </a:r>
          </a:p>
          <a:p>
            <a:pPr algn="ctr">
              <a:buNone/>
            </a:pPr>
            <a:r>
              <a:rPr lang="ru-RU" sz="5200" b="1" dirty="0" smtClean="0">
                <a:solidFill>
                  <a:srgbClr val="7030A0"/>
                </a:solidFill>
              </a:rPr>
              <a:t>после революции     1917 года</a:t>
            </a:r>
            <a:endParaRPr lang="ru-RU" sz="5200" dirty="0" smtClean="0">
              <a:solidFill>
                <a:srgbClr val="7030A0"/>
              </a:solidFill>
            </a:endParaRPr>
          </a:p>
          <a:p>
            <a:pPr algn="ctr">
              <a:buNone/>
            </a:pPr>
            <a:endParaRPr lang="ru-RU" sz="5200" dirty="0" smtClean="0">
              <a:solidFill>
                <a:srgbClr val="7030A0"/>
              </a:solidFill>
            </a:endParaRPr>
          </a:p>
          <a:p>
            <a:pPr algn="just">
              <a:buNone/>
            </a:pPr>
            <a:r>
              <a:rPr lang="ru-RU" sz="3800" dirty="0" smtClean="0">
                <a:solidFill>
                  <a:srgbClr val="7030A0"/>
                </a:solidFill>
              </a:rPr>
              <a:t>          </a:t>
            </a:r>
            <a:r>
              <a:rPr lang="ru-RU" sz="3800" dirty="0" smtClean="0"/>
              <a:t>10 марта 1919 года советской властью была провозглашена Украинская Социалистическая Советская республика. </a:t>
            </a:r>
          </a:p>
          <a:p>
            <a:pPr algn="just">
              <a:buNone/>
            </a:pPr>
            <a:endParaRPr lang="ru-RU" sz="3800" dirty="0" smtClean="0"/>
          </a:p>
          <a:p>
            <a:pPr algn="just">
              <a:buNone/>
            </a:pPr>
            <a:r>
              <a:rPr lang="ru-RU" sz="3800" dirty="0" smtClean="0"/>
              <a:t>             В состав республики вошли бывшие </a:t>
            </a:r>
            <a:r>
              <a:rPr lang="ru-RU" sz="3800" b="1" dirty="0" smtClean="0">
                <a:hlinkClick r:id="rId2"/>
              </a:rPr>
              <a:t>губернии</a:t>
            </a:r>
            <a:r>
              <a:rPr lang="ru-RU" sz="3800" dirty="0" smtClean="0"/>
              <a:t> Российской империи: какие-то полностью, какие-то частично. В то время государственные границы образовывались по принципу "кто сколько ухватил" - ведь шла Гражданская война и власть переходила то к красным, то к белым.</a:t>
            </a:r>
          </a:p>
          <a:p>
            <a:pPr algn="just">
              <a:buNone/>
            </a:pPr>
            <a:endParaRPr lang="ru-RU" sz="3800" dirty="0" smtClean="0"/>
          </a:p>
          <a:p>
            <a:pPr algn="just">
              <a:buNone/>
            </a:pPr>
            <a:r>
              <a:rPr lang="ru-RU" sz="3800" dirty="0" smtClean="0"/>
              <a:t>                Первоначальной столицей нового государства был город Харьков. В 1922 году Украина, Россия, Белоруссия и Закавказская советские социалистические республики создали СССР.</a:t>
            </a:r>
          </a:p>
          <a:p>
            <a:pPr fontAlgn="t">
              <a:buNone/>
            </a:pPr>
            <a:r>
              <a:rPr lang="ru-RU" sz="3800" b="1" dirty="0" smtClean="0"/>
              <a:t> </a:t>
            </a:r>
            <a:endParaRPr lang="ru-RU" sz="3800" dirty="0" smtClean="0"/>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33328"/>
          </a:xfrm>
        </p:spPr>
        <p:txBody>
          <a:bodyPr>
            <a:normAutofit fontScale="90000"/>
          </a:bodyPr>
          <a:lstStyle/>
          <a:p>
            <a:endParaRPr lang="ru-RU" dirty="0"/>
          </a:p>
        </p:txBody>
      </p:sp>
      <p:sp>
        <p:nvSpPr>
          <p:cNvPr id="3" name="Содержимое 2"/>
          <p:cNvSpPr>
            <a:spLocks noGrp="1"/>
          </p:cNvSpPr>
          <p:nvPr>
            <p:ph sz="quarter" idx="1"/>
          </p:nvPr>
        </p:nvSpPr>
        <p:spPr>
          <a:xfrm>
            <a:off x="457200" y="285728"/>
            <a:ext cx="8229600" cy="5871232"/>
          </a:xfrm>
        </p:spPr>
        <p:txBody>
          <a:bodyPr>
            <a:normAutofit fontScale="92500" lnSpcReduction="10000"/>
          </a:bodyPr>
          <a:lstStyle/>
          <a:p>
            <a:pPr fontAlgn="base">
              <a:buNone/>
            </a:pPr>
            <a:r>
              <a:rPr lang="ru-RU" dirty="0" smtClean="0"/>
              <a:t>          Как </a:t>
            </a:r>
            <a:r>
              <a:rPr lang="ru-RU" dirty="0" smtClean="0">
                <a:hlinkClick r:id="rId2"/>
              </a:rPr>
              <a:t>отмечал</a:t>
            </a:r>
            <a:r>
              <a:rPr lang="ru-RU" dirty="0" smtClean="0"/>
              <a:t> президент России Владимир Путин, </a:t>
            </a:r>
          </a:p>
          <a:p>
            <a:pPr fontAlgn="base">
              <a:buNone/>
            </a:pPr>
            <a:r>
              <a:rPr lang="ru-RU" dirty="0" smtClean="0"/>
              <a:t>     </a:t>
            </a:r>
            <a:r>
              <a:rPr lang="ru-RU" b="1" dirty="0" smtClean="0">
                <a:solidFill>
                  <a:srgbClr val="FF0000"/>
                </a:solidFill>
              </a:rPr>
              <a:t>«украинцы и русские  –  один народ, единое целое»</a:t>
            </a:r>
            <a:r>
              <a:rPr lang="ru-RU" dirty="0" smtClean="0"/>
              <a:t>. </a:t>
            </a:r>
          </a:p>
          <a:p>
            <a:pPr fontAlgn="base">
              <a:buNone/>
            </a:pPr>
            <a:r>
              <a:rPr lang="ru-RU" dirty="0" smtClean="0"/>
              <a:t>         При этом разные части нынешней Украины имеют разную историю и этнический состав. Так, </a:t>
            </a:r>
            <a:r>
              <a:rPr lang="ru-RU" dirty="0" err="1" smtClean="0"/>
              <a:t>Черниговщина</a:t>
            </a:r>
            <a:r>
              <a:rPr lang="ru-RU" dirty="0" smtClean="0"/>
              <a:t> с начала XVI века входила в состав Русского государства, хотя этнически является «малороссийской» территорией. Слободская Украина – </a:t>
            </a:r>
            <a:r>
              <a:rPr lang="ru-RU" dirty="0" err="1" smtClean="0"/>
              <a:t>Харьковщина</a:t>
            </a:r>
            <a:r>
              <a:rPr lang="ru-RU" dirty="0" smtClean="0"/>
              <a:t> и Сумы – также является исторической территорией Русского государства, где в значительной степени проживает население, для которого русский язык является родным.</a:t>
            </a:r>
          </a:p>
          <a:p>
            <a:pPr fontAlgn="base">
              <a:buNone/>
            </a:pPr>
            <a:r>
              <a:rPr lang="ru-RU" dirty="0" smtClean="0"/>
              <a:t>         Согласно </a:t>
            </a:r>
            <a:r>
              <a:rPr lang="ru-RU" dirty="0" smtClean="0">
                <a:hlinkClick r:id="rId3"/>
              </a:rPr>
              <a:t>данным</a:t>
            </a:r>
            <a:r>
              <a:rPr lang="ru-RU" dirty="0" smtClean="0"/>
              <a:t> украинских социологов от 2017 года, большинство населения Харьковской, Луганской, Донецкой и Одесской областей Украины разговаривало в быту </a:t>
            </a:r>
            <a:r>
              <a:rPr lang="ru-RU" dirty="0" smtClean="0">
                <a:solidFill>
                  <a:srgbClr val="FF0000"/>
                </a:solidFill>
              </a:rPr>
              <a:t>на русском языке</a:t>
            </a:r>
            <a:r>
              <a:rPr lang="ru-RU" dirty="0" smtClean="0"/>
              <a:t>.</a:t>
            </a:r>
          </a:p>
          <a:p>
            <a:pPr fontAlgn="base">
              <a:buNone/>
            </a:pPr>
            <a:r>
              <a:rPr lang="ru-RU" dirty="0" smtClean="0"/>
              <a:t>           Сумская, Днепропетровская, Николаевская, Запорожская, Кировоградская области и Киев – </a:t>
            </a:r>
            <a:r>
              <a:rPr lang="ru-RU" dirty="0" smtClean="0">
                <a:solidFill>
                  <a:srgbClr val="FF0000"/>
                </a:solidFill>
              </a:rPr>
              <a:t>двуязычны</a:t>
            </a:r>
            <a:r>
              <a:rPr lang="ru-RU" dirty="0" smtClean="0"/>
              <a:t>.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Рекомендуемые по теме</a:t>
            </a:r>
            <a:br>
              <a:rPr lang="ru-RU" b="1" dirty="0" smtClean="0">
                <a:solidFill>
                  <a:srgbClr val="FF0000"/>
                </a:solidFill>
              </a:rPr>
            </a:br>
            <a:r>
              <a:rPr lang="ru-RU" b="1" dirty="0" smtClean="0">
                <a:solidFill>
                  <a:srgbClr val="FF0000"/>
                </a:solidFill>
              </a:rPr>
              <a:t> произведения и фильмы:</a:t>
            </a:r>
            <a:endParaRPr lang="ru-RU" b="1" dirty="0">
              <a:solidFill>
                <a:srgbClr val="FF0000"/>
              </a:solidFill>
            </a:endParaRPr>
          </a:p>
        </p:txBody>
      </p:sp>
      <p:sp>
        <p:nvSpPr>
          <p:cNvPr id="3" name="Содержимое 2"/>
          <p:cNvSpPr>
            <a:spLocks noGrp="1"/>
          </p:cNvSpPr>
          <p:nvPr>
            <p:ph sz="quarter" idx="1"/>
          </p:nvPr>
        </p:nvSpPr>
        <p:spPr>
          <a:xfrm>
            <a:off x="457200" y="1219200"/>
            <a:ext cx="8229600" cy="5638800"/>
          </a:xfrm>
        </p:spPr>
        <p:txBody>
          <a:bodyPr>
            <a:normAutofit fontScale="40000" lnSpcReduction="20000"/>
          </a:bodyPr>
          <a:lstStyle/>
          <a:p>
            <a:pPr>
              <a:buNone/>
            </a:pPr>
            <a:r>
              <a:rPr lang="ru-RU" sz="8000" u="sng" dirty="0" smtClean="0">
                <a:solidFill>
                  <a:srgbClr val="FF0000"/>
                </a:solidFill>
              </a:rPr>
              <a:t>             Памятник древнерусской литературы «Слово о полку Игореве»</a:t>
            </a:r>
          </a:p>
          <a:p>
            <a:pPr>
              <a:buNone/>
            </a:pPr>
            <a:r>
              <a:rPr lang="ru-RU" sz="4000" dirty="0" smtClean="0"/>
              <a:t>            Слово о походе </a:t>
            </a:r>
            <a:r>
              <a:rPr lang="ru-RU" sz="4000" dirty="0" err="1" smtClean="0"/>
              <a:t>Игоревом</a:t>
            </a:r>
            <a:r>
              <a:rPr lang="ru-RU" sz="4000" dirty="0" smtClean="0"/>
              <a:t>, Игоря, сына </a:t>
            </a:r>
            <a:r>
              <a:rPr lang="ru-RU" sz="4000" dirty="0" err="1" smtClean="0"/>
              <a:t>Святославова</a:t>
            </a:r>
            <a:r>
              <a:rPr lang="ru-RU" sz="4000" dirty="0" smtClean="0"/>
              <a:t>, внука </a:t>
            </a:r>
            <a:r>
              <a:rPr lang="ru-RU" sz="4000" dirty="0" err="1" smtClean="0"/>
              <a:t>Олегова</a:t>
            </a:r>
            <a:r>
              <a:rPr lang="ru-RU" sz="4000" dirty="0" smtClean="0"/>
              <a:t>» – поэтический рассказ о неудачном походе северских князей во главе с Игорем на половцев в 1185 году.</a:t>
            </a:r>
          </a:p>
          <a:p>
            <a:pPr>
              <a:buNone/>
            </a:pPr>
            <a:r>
              <a:rPr lang="ru-RU" sz="4000" dirty="0" smtClean="0"/>
              <a:t>            Уникальность данного издания заключается в том, что в книге собраны самые знаменитые переводы русских писателей и поэтов XIX в. В таком объеме и с подробными комментариями «Слово» ранее не издавалось. В книгу включены избранные переводы, вошедшие в сокровищниц}' русской поэзии: Н.М. Карамзина, А.Н. </a:t>
            </a:r>
            <a:r>
              <a:rPr lang="ru-RU" sz="4000" dirty="0" err="1" smtClean="0"/>
              <a:t>Майкова</a:t>
            </a:r>
            <a:r>
              <a:rPr lang="ru-RU" sz="4000" dirty="0" smtClean="0"/>
              <a:t>, В.А. Жуковского, Л.А. </a:t>
            </a:r>
            <a:r>
              <a:rPr lang="ru-RU" sz="4000" dirty="0" err="1" smtClean="0"/>
              <a:t>Мея</a:t>
            </a:r>
            <a:r>
              <a:rPr lang="ru-RU" sz="4000" dirty="0" smtClean="0"/>
              <a:t>, Н.В. Гербеля. Представленные вашему вниманию дореволюционные переводы «Слова» отмечены высокой художественной ценностью исполнения и своеобразием трактовки текста. Они пользовались в свое время всеобщим и шумным признанием.</a:t>
            </a:r>
          </a:p>
          <a:p>
            <a:pPr>
              <a:buNone/>
            </a:pPr>
            <a:r>
              <a:rPr lang="ru-RU" sz="4000" dirty="0" smtClean="0"/>
              <a:t>              История создания иллюстраций представляет определенный интерес. Художник И.И. Голиков (1886—1937) – выдающийся иконописец, один из зачинателей палехской миниатюры, еще в 1934 году сделал подарочное издание «Слова о полку Игореве», создал не только иллюстрации, но и каллиграфически выполнил весь текст. Современный художник, мастер лаковой миниатюры Владимир </a:t>
            </a:r>
            <a:r>
              <a:rPr lang="ru-RU" sz="4000" dirty="0" err="1" smtClean="0"/>
              <a:t>Немов</a:t>
            </a:r>
            <a:r>
              <a:rPr lang="ru-RU" sz="4000" dirty="0" smtClean="0"/>
              <a:t> сделал специально для этого издания новые восстановленные прописи, тем самым вдохнул вторую жизнь в знаменитые рисунки Голикова.</a:t>
            </a:r>
          </a:p>
          <a:p>
            <a:pPr>
              <a:buNone/>
            </a:pPr>
            <a:r>
              <a:rPr lang="ru-RU" sz="4000" dirty="0" smtClean="0"/>
              <a:t>             Издание «Слова о полку Игореве» подготовлено к 835-летию произведения.</a:t>
            </a:r>
          </a:p>
          <a:p>
            <a:pPr>
              <a:buNone/>
            </a:pPr>
            <a:r>
              <a:rPr lang="ru-RU" sz="3800" dirty="0" smtClean="0"/>
              <a:t>     </a:t>
            </a:r>
          </a:p>
          <a:p>
            <a:endParaRPr lang="ru-RU" sz="3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Гость\Desktop\55.jpg"/>
          <p:cNvPicPr>
            <a:picLocks noGrp="1" noChangeAspect="1" noChangeArrowheads="1"/>
          </p:cNvPicPr>
          <p:nvPr>
            <p:ph sz="quarter" idx="1"/>
          </p:nvPr>
        </p:nvPicPr>
        <p:blipFill>
          <a:blip r:embed="rId2"/>
          <a:srcRect/>
          <a:stretch>
            <a:fillRect/>
          </a:stretch>
        </p:blipFill>
        <p:spPr bwMode="auto">
          <a:xfrm>
            <a:off x="0" y="0"/>
            <a:ext cx="9572659"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Гость\Desktop\55.jpeg"/>
          <p:cNvPicPr>
            <a:picLocks noGrp="1" noChangeAspect="1" noChangeArrowheads="1"/>
          </p:cNvPicPr>
          <p:nvPr>
            <p:ph sz="quarter" idx="1"/>
          </p:nvPr>
        </p:nvPicPr>
        <p:blipFill>
          <a:blip r:embed="rId2"/>
          <a:srcRect/>
          <a:stretch>
            <a:fillRect/>
          </a:stretch>
        </p:blipFill>
        <p:spPr bwMode="auto">
          <a:xfrm>
            <a:off x="0" y="0"/>
            <a:ext cx="8858279" cy="66437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Гость\Desktop\55.jpg"/>
          <p:cNvPicPr>
            <a:picLocks noGrp="1" noChangeAspect="1" noChangeArrowheads="1"/>
          </p:cNvPicPr>
          <p:nvPr>
            <p:ph sz="quarter" idx="1"/>
          </p:nvPr>
        </p:nvPicPr>
        <p:blipFill>
          <a:blip r:embed="rId2"/>
          <a:srcRect/>
          <a:stretch>
            <a:fillRect/>
          </a:stretch>
        </p:blipFill>
        <p:spPr bwMode="auto">
          <a:xfrm>
            <a:off x="285720" y="1000108"/>
            <a:ext cx="3199001" cy="4424377"/>
          </a:xfrm>
          <a:prstGeom prst="rect">
            <a:avLst/>
          </a:prstGeom>
          <a:noFill/>
        </p:spPr>
      </p:pic>
      <p:sp>
        <p:nvSpPr>
          <p:cNvPr id="5" name="Прямоугольник 4"/>
          <p:cNvSpPr/>
          <p:nvPr/>
        </p:nvSpPr>
        <p:spPr>
          <a:xfrm>
            <a:off x="3571868" y="474345"/>
            <a:ext cx="5286412" cy="5355312"/>
          </a:xfrm>
          <a:prstGeom prst="rect">
            <a:avLst/>
          </a:prstGeom>
        </p:spPr>
        <p:txBody>
          <a:bodyPr wrap="square">
            <a:spAutoFit/>
          </a:bodyPr>
          <a:lstStyle/>
          <a:p>
            <a:r>
              <a:rPr lang="ru-RU" dirty="0" smtClean="0"/>
              <a:t>Книга впервые вышла в начале XX века под названием «Русь в ее столицах». Была переиздана издательством «АСТ» в 2012 году и рядом издательств позже. Рассчитанное на широкий круг читателей, произведение написано историком-профессионалом. И в этом неоспоримая ценность «Четырех столиц». Скрупулезно и реалистично описаны властители городов и простые жители, церкви и крепости, памятники и парки. Старая Ладога — исконно Ладога — первая столица Руси, куда были призваны легендарные </a:t>
            </a:r>
            <a:r>
              <a:rPr lang="ru-RU" dirty="0" err="1" smtClean="0"/>
              <a:t>Рюрик</a:t>
            </a:r>
            <a:r>
              <a:rPr lang="ru-RU" dirty="0" smtClean="0"/>
              <a:t>, </a:t>
            </a:r>
            <a:r>
              <a:rPr lang="ru-RU" dirty="0" err="1" smtClean="0"/>
              <a:t>Синеус</a:t>
            </a:r>
            <a:r>
              <a:rPr lang="ru-RU" dirty="0" smtClean="0"/>
              <a:t> и Трувор. Именно отсюда «есть пошла» Русская земля, развернувшаяся с течением времени на одну шестую часть суши. Не менее важную роль в исторических процессах сыграли и другие наши древние столицы.</a:t>
            </a:r>
          </a:p>
          <a:p>
            <a:r>
              <a:rPr lang="ru-RU" dirty="0" smtClean="0"/>
              <a:t>Источник: https://everychild.ru/reyting/hudozhestvennye-knigi-pro-drevnyuyu-rus-luchshie</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Гость\Desktop\55.jpg"/>
          <p:cNvPicPr>
            <a:picLocks noGrp="1" noChangeAspect="1" noChangeArrowheads="1"/>
          </p:cNvPicPr>
          <p:nvPr>
            <p:ph sz="quarter" idx="1"/>
          </p:nvPr>
        </p:nvPicPr>
        <p:blipFill>
          <a:blip r:embed="rId2"/>
          <a:srcRect/>
          <a:stretch>
            <a:fillRect/>
          </a:stretch>
        </p:blipFill>
        <p:spPr bwMode="auto">
          <a:xfrm>
            <a:off x="214282" y="857232"/>
            <a:ext cx="2323154" cy="4000528"/>
          </a:xfrm>
          <a:prstGeom prst="rect">
            <a:avLst/>
          </a:prstGeom>
          <a:noFill/>
        </p:spPr>
      </p:pic>
      <p:sp>
        <p:nvSpPr>
          <p:cNvPr id="5" name="Прямоугольник 4"/>
          <p:cNvSpPr/>
          <p:nvPr/>
        </p:nvSpPr>
        <p:spPr>
          <a:xfrm>
            <a:off x="2643174" y="357166"/>
            <a:ext cx="6500826" cy="5940088"/>
          </a:xfrm>
          <a:prstGeom prst="rect">
            <a:avLst/>
          </a:prstGeom>
        </p:spPr>
        <p:txBody>
          <a:bodyPr wrap="square">
            <a:spAutoFit/>
          </a:bodyPr>
          <a:lstStyle/>
          <a:p>
            <a:r>
              <a:rPr lang="ru-RU" sz="2000" dirty="0" smtClean="0"/>
              <a:t>Жанр: художественная проза. Однако произведение весьма удачно создано именно для понимания и изучения того далекого времени и его событий. Хорошо раскрыты все персоналии. Читается на одном дыхании. Великий князь Владимир — одна из противоречивейших исторических фигур. Был ребенком рабыни-ключницы, а стал правителем державы огромной уже по тем временам, объединив Русь, создал мощнейшее в Европе государство. Любил женщин — и… приносил им несчастье. Добивался мира, ведя войны. Заботился о распространении письменности, но сам до конца жизни так и не научился читать и писать. Остался в народной памяти Красным Солнышком, будучи ярым язычником и превратившись на склоне лет в истового христианина. Именно Владимир остался в памяти народной — в былинах, которые спустя столетия распевали сказители по деревням и селам.</a:t>
            </a:r>
          </a:p>
          <a:p>
            <a:r>
              <a:rPr lang="ru-RU" sz="2000" dirty="0" smtClean="0"/>
              <a:t>Источник: https://everychild.ru/reyting/hudozhestvennye-knigi-pro-drevnyuyu-rus-luchshie</a:t>
            </a:r>
            <a:endParaRPr lang="ru-R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0" y="285728"/>
            <a:ext cx="8686800" cy="5871232"/>
          </a:xfrm>
        </p:spPr>
        <p:txBody>
          <a:bodyPr>
            <a:normAutofit fontScale="92500" lnSpcReduction="10000"/>
          </a:bodyPr>
          <a:lstStyle/>
          <a:p>
            <a:pPr>
              <a:buNone/>
            </a:pPr>
            <a:r>
              <a:rPr lang="ru-RU" sz="3600" b="1" dirty="0" smtClean="0">
                <a:solidFill>
                  <a:srgbClr val="FF0000"/>
                </a:solidFill>
              </a:rPr>
              <a:t>Повесть «Тарас </a:t>
            </a:r>
            <a:r>
              <a:rPr lang="ru-RU" sz="3600" b="1" dirty="0" err="1" smtClean="0">
                <a:solidFill>
                  <a:srgbClr val="FF0000"/>
                </a:solidFill>
              </a:rPr>
              <a:t>Бульба</a:t>
            </a:r>
            <a:r>
              <a:rPr lang="ru-RU" sz="3600" b="1" dirty="0" smtClean="0">
                <a:solidFill>
                  <a:srgbClr val="FF0000"/>
                </a:solidFill>
              </a:rPr>
              <a:t>» </a:t>
            </a:r>
            <a:r>
              <a:rPr lang="ru-RU" b="1" dirty="0" smtClean="0"/>
              <a:t>была написана </a:t>
            </a:r>
            <a:r>
              <a:rPr lang="ru-RU" b="1" dirty="0" smtClean="0">
                <a:solidFill>
                  <a:srgbClr val="FF0000"/>
                </a:solidFill>
              </a:rPr>
              <a:t>Гоголем</a:t>
            </a:r>
            <a:r>
              <a:rPr lang="ru-RU" b="1" dirty="0" smtClean="0"/>
              <a:t> для цикла «Миргород» и описывает восстание запорожских казаков в 1637-1638 годах, которое было подавлено поляками.</a:t>
            </a:r>
          </a:p>
          <a:p>
            <a:pPr>
              <a:buNone/>
            </a:pPr>
            <a:r>
              <a:rPr lang="ru-RU" u="sng" dirty="0" smtClean="0"/>
              <a:t>Жанр: </a:t>
            </a:r>
            <a:r>
              <a:rPr lang="ru-RU" dirty="0" smtClean="0"/>
              <a:t>историческая повесть,</a:t>
            </a:r>
          </a:p>
          <a:p>
            <a:pPr>
              <a:buNone/>
            </a:pPr>
            <a:r>
              <a:rPr lang="ru-RU" u="sng" dirty="0" smtClean="0"/>
              <a:t> направление </a:t>
            </a:r>
            <a:r>
              <a:rPr lang="ru-RU" dirty="0" smtClean="0"/>
              <a:t>– реализм.</a:t>
            </a:r>
          </a:p>
          <a:p>
            <a:pPr>
              <a:buNone/>
            </a:pPr>
            <a:r>
              <a:rPr lang="ru-RU" u="sng" dirty="0" smtClean="0"/>
              <a:t>Основная идея:</a:t>
            </a:r>
          </a:p>
          <a:p>
            <a:pPr>
              <a:buNone/>
            </a:pPr>
            <a:r>
              <a:rPr lang="ru-RU" sz="3200" dirty="0" smtClean="0"/>
              <a:t>Любовь к родной и земле и </a:t>
            </a:r>
          </a:p>
          <a:p>
            <a:pPr>
              <a:buNone/>
            </a:pPr>
            <a:r>
              <a:rPr lang="ru-RU" sz="3200" dirty="0" smtClean="0"/>
              <a:t>своей вере – главная</a:t>
            </a:r>
          </a:p>
          <a:p>
            <a:pPr>
              <a:buNone/>
            </a:pPr>
            <a:r>
              <a:rPr lang="ru-RU" sz="3200" dirty="0" smtClean="0"/>
              <a:t> объединяющая сила для народа,</a:t>
            </a:r>
          </a:p>
          <a:p>
            <a:pPr>
              <a:buNone/>
            </a:pPr>
            <a:r>
              <a:rPr lang="ru-RU" sz="3200" dirty="0" smtClean="0"/>
              <a:t> именно они стоят у истоков</a:t>
            </a:r>
          </a:p>
          <a:p>
            <a:pPr>
              <a:buNone/>
            </a:pPr>
            <a:r>
              <a:rPr lang="ru-RU" sz="3200" dirty="0" smtClean="0"/>
              <a:t> национального</a:t>
            </a:r>
          </a:p>
          <a:p>
            <a:pPr>
              <a:buNone/>
            </a:pPr>
            <a:r>
              <a:rPr lang="ru-RU" sz="3200" dirty="0" smtClean="0"/>
              <a:t> самосознания.</a:t>
            </a:r>
          </a:p>
          <a:p>
            <a:pPr>
              <a:buNone/>
            </a:pPr>
            <a:endParaRPr lang="ru-RU" dirty="0" smtClean="0"/>
          </a:p>
          <a:p>
            <a:endParaRPr lang="ru-RU" dirty="0"/>
          </a:p>
        </p:txBody>
      </p:sp>
      <p:pic>
        <p:nvPicPr>
          <p:cNvPr id="5" name="Picture 2" descr="C:\Users\Гость\Desktop\55.jpg"/>
          <p:cNvPicPr>
            <a:picLocks noChangeAspect="1" noChangeArrowheads="1"/>
          </p:cNvPicPr>
          <p:nvPr/>
        </p:nvPicPr>
        <p:blipFill>
          <a:blip r:embed="rId2"/>
          <a:srcRect/>
          <a:stretch>
            <a:fillRect/>
          </a:stretch>
        </p:blipFill>
        <p:spPr bwMode="auto">
          <a:xfrm>
            <a:off x="5643570" y="2071678"/>
            <a:ext cx="3305621" cy="443705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2205030"/>
          </a:xfrm>
        </p:spPr>
        <p:txBody>
          <a:bodyPr>
            <a:normAutofit/>
          </a:bodyPr>
          <a:lstStyle/>
          <a:p>
            <a:r>
              <a:rPr lang="ru-RU" b="1" dirty="0" smtClean="0">
                <a:solidFill>
                  <a:srgbClr val="FF0000"/>
                </a:solidFill>
              </a:rPr>
              <a:t>Беседа вторая.</a:t>
            </a:r>
            <a:br>
              <a:rPr lang="ru-RU" b="1" dirty="0" smtClean="0">
                <a:solidFill>
                  <a:srgbClr val="FF0000"/>
                </a:solidFill>
              </a:rPr>
            </a:br>
            <a:r>
              <a:rPr lang="ru-RU" b="1" dirty="0" smtClean="0">
                <a:solidFill>
                  <a:srgbClr val="FF0000"/>
                </a:solidFill>
              </a:rPr>
              <a:t>О дружбе народов</a:t>
            </a:r>
            <a:br>
              <a:rPr lang="ru-RU" b="1" dirty="0" smtClean="0">
                <a:solidFill>
                  <a:srgbClr val="FF0000"/>
                </a:solidFill>
              </a:rPr>
            </a:br>
            <a:endParaRPr lang="ru-RU" b="1" dirty="0">
              <a:solidFill>
                <a:srgbClr val="FF0000"/>
              </a:solidFill>
            </a:endParaRPr>
          </a:p>
        </p:txBody>
      </p:sp>
      <p:sp>
        <p:nvSpPr>
          <p:cNvPr id="3" name="Содержимое 2"/>
          <p:cNvSpPr>
            <a:spLocks noGrp="1"/>
          </p:cNvSpPr>
          <p:nvPr>
            <p:ph sz="quarter" idx="1"/>
          </p:nvPr>
        </p:nvSpPr>
        <p:spPr>
          <a:xfrm>
            <a:off x="457200" y="4214818"/>
            <a:ext cx="8229600" cy="1942142"/>
          </a:xfrm>
        </p:spPr>
        <p:txBody>
          <a:bodyPr/>
          <a:lstStyle/>
          <a:p>
            <a:pPr fontAlgn="base">
              <a:buNone/>
            </a:pPr>
            <a:r>
              <a:rPr lang="ru-RU" dirty="0" smtClean="0"/>
              <a:t>(По </a:t>
            </a:r>
            <a:r>
              <a:rPr lang="ru-RU" dirty="0" err="1" smtClean="0"/>
              <a:t>Рустему</a:t>
            </a:r>
            <a:r>
              <a:rPr lang="ru-RU" dirty="0" smtClean="0"/>
              <a:t> ВАХИТОВУ</a:t>
            </a:r>
          </a:p>
          <a:p>
            <a:pPr fontAlgn="base"/>
            <a:r>
              <a:rPr lang="ru-RU" i="1" dirty="0" smtClean="0"/>
              <a:t>Источник</a:t>
            </a:r>
            <a:r>
              <a:rPr lang="ru-RU" dirty="0" smtClean="0"/>
              <a:t>: </a:t>
            </a:r>
            <a:r>
              <a:rPr lang="ru-RU" u="sng" dirty="0" smtClean="0">
                <a:hlinkClick r:id="rId2"/>
              </a:rPr>
              <a:t>«Советская Россия»</a:t>
            </a:r>
            <a:r>
              <a:rPr lang="ru-RU" u="sng" dirty="0" smtClean="0"/>
              <a:t>)</a:t>
            </a:r>
            <a:endParaRPr lang="ru-RU" dirty="0"/>
          </a:p>
        </p:txBody>
      </p:sp>
      <p:pic>
        <p:nvPicPr>
          <p:cNvPr id="4" name="Picture 2" descr="C:\Users\Гость\Desktop\55.jpg"/>
          <p:cNvPicPr>
            <a:picLocks noChangeAspect="1" noChangeArrowheads="1"/>
          </p:cNvPicPr>
          <p:nvPr/>
        </p:nvPicPr>
        <p:blipFill>
          <a:blip r:embed="rId3"/>
          <a:srcRect/>
          <a:stretch>
            <a:fillRect/>
          </a:stretch>
        </p:blipFill>
        <p:spPr bwMode="auto">
          <a:xfrm>
            <a:off x="4241902" y="785794"/>
            <a:ext cx="4902098" cy="34290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85728"/>
            <a:ext cx="8229600" cy="5871232"/>
          </a:xfrm>
        </p:spPr>
        <p:txBody>
          <a:bodyPr>
            <a:normAutofit fontScale="92500" lnSpcReduction="20000"/>
          </a:bodyPr>
          <a:lstStyle/>
          <a:p>
            <a:pPr>
              <a:buNone/>
            </a:pPr>
            <a:r>
              <a:rPr lang="ru-RU" dirty="0" smtClean="0">
                <a:solidFill>
                  <a:schemeClr val="accent3">
                    <a:lumMod val="75000"/>
                  </a:schemeClr>
                </a:solidFill>
              </a:rPr>
              <a:t>                                                                                    </a:t>
            </a:r>
            <a:r>
              <a:rPr lang="ru-RU" i="1" dirty="0" smtClean="0">
                <a:solidFill>
                  <a:schemeClr val="accent3">
                    <a:lumMod val="75000"/>
                  </a:schemeClr>
                </a:solidFill>
              </a:rPr>
              <a:t>Ирина Самарина</a:t>
            </a:r>
            <a:br>
              <a:rPr lang="ru-RU" i="1" dirty="0" smtClean="0">
                <a:solidFill>
                  <a:schemeClr val="accent3">
                    <a:lumMod val="75000"/>
                  </a:schemeClr>
                </a:solidFill>
              </a:rPr>
            </a:br>
            <a:r>
              <a:rPr lang="ru-RU" i="1" dirty="0" smtClean="0">
                <a:solidFill>
                  <a:schemeClr val="accent3">
                    <a:lumMod val="75000"/>
                  </a:schemeClr>
                </a:solidFill>
              </a:rPr>
              <a:t/>
            </a:r>
            <a:br>
              <a:rPr lang="ru-RU" i="1" dirty="0" smtClean="0">
                <a:solidFill>
                  <a:schemeClr val="accent3">
                    <a:lumMod val="75000"/>
                  </a:schemeClr>
                </a:solidFill>
              </a:rPr>
            </a:br>
            <a:r>
              <a:rPr lang="ru-RU" sz="3000" i="1" dirty="0" smtClean="0">
                <a:solidFill>
                  <a:schemeClr val="accent3">
                    <a:lumMod val="75000"/>
                  </a:schemeClr>
                </a:solidFill>
              </a:rPr>
              <a:t>Я  обращаюсь к вам</a:t>
            </a:r>
            <a:r>
              <a:rPr lang="ru-RU" sz="3000" i="1" dirty="0" smtClean="0">
                <a:solidFill>
                  <a:schemeClr val="accent3">
                    <a:lumMod val="75000"/>
                  </a:schemeClr>
                </a:solidFill>
              </a:rPr>
              <a:t>, </a:t>
            </a:r>
            <a:r>
              <a:rPr lang="ru-RU" sz="3000" i="1" dirty="0" smtClean="0">
                <a:solidFill>
                  <a:schemeClr val="accent3">
                    <a:lumMod val="75000"/>
                  </a:schemeClr>
                </a:solidFill>
              </a:rPr>
              <a:t>Родные Россияне...</a:t>
            </a:r>
            <a:br>
              <a:rPr lang="ru-RU" sz="3000" i="1" dirty="0" smtClean="0">
                <a:solidFill>
                  <a:schemeClr val="accent3">
                    <a:lumMod val="75000"/>
                  </a:schemeClr>
                </a:solidFill>
              </a:rPr>
            </a:br>
            <a:r>
              <a:rPr lang="ru-RU" sz="3000" i="1" dirty="0" smtClean="0">
                <a:solidFill>
                  <a:schemeClr val="accent3">
                    <a:lumMod val="75000"/>
                  </a:schemeClr>
                </a:solidFill>
              </a:rPr>
              <a:t>Пока ещё вращается земля,</a:t>
            </a:r>
            <a:br>
              <a:rPr lang="ru-RU" sz="3000" i="1" dirty="0" smtClean="0">
                <a:solidFill>
                  <a:schemeClr val="accent3">
                    <a:lumMod val="75000"/>
                  </a:schemeClr>
                </a:solidFill>
              </a:rPr>
            </a:br>
            <a:r>
              <a:rPr lang="ru-RU" sz="3000" i="1" dirty="0" smtClean="0">
                <a:solidFill>
                  <a:schemeClr val="accent3">
                    <a:lumMod val="75000"/>
                  </a:schemeClr>
                </a:solidFill>
              </a:rPr>
              <a:t>Мы братьями вам быть не перестанем...</a:t>
            </a:r>
            <a:br>
              <a:rPr lang="ru-RU" sz="3000" i="1" dirty="0" smtClean="0">
                <a:solidFill>
                  <a:schemeClr val="accent3">
                    <a:lumMod val="75000"/>
                  </a:schemeClr>
                </a:solidFill>
              </a:rPr>
            </a:br>
            <a:r>
              <a:rPr lang="ru-RU" sz="3000" i="1" dirty="0" smtClean="0">
                <a:solidFill>
                  <a:schemeClr val="accent3">
                    <a:lumMod val="75000"/>
                  </a:schemeClr>
                </a:solidFill>
              </a:rPr>
              <a:t>Нас предала не Родина моя,</a:t>
            </a:r>
            <a:br>
              <a:rPr lang="ru-RU" sz="3000" i="1" dirty="0" smtClean="0">
                <a:solidFill>
                  <a:schemeClr val="accent3">
                    <a:lumMod val="75000"/>
                  </a:schemeClr>
                </a:solidFill>
              </a:rPr>
            </a:br>
            <a:r>
              <a:rPr lang="ru-RU" sz="3000" i="1" dirty="0" smtClean="0">
                <a:solidFill>
                  <a:schemeClr val="accent3">
                    <a:lumMod val="75000"/>
                  </a:schemeClr>
                </a:solidFill>
              </a:rPr>
              <a:t/>
            </a:r>
            <a:br>
              <a:rPr lang="ru-RU" sz="3000" i="1" dirty="0" smtClean="0">
                <a:solidFill>
                  <a:schemeClr val="accent3">
                    <a:lumMod val="75000"/>
                  </a:schemeClr>
                </a:solidFill>
              </a:rPr>
            </a:br>
            <a:r>
              <a:rPr lang="ru-RU" sz="3000" i="1" dirty="0" smtClean="0">
                <a:solidFill>
                  <a:schemeClr val="accent3">
                    <a:lumMod val="75000"/>
                  </a:schemeClr>
                </a:solidFill>
              </a:rPr>
              <a:t>Не люди, что на площадь выходили,</a:t>
            </a:r>
            <a:br>
              <a:rPr lang="ru-RU" sz="3000" i="1" dirty="0" smtClean="0">
                <a:solidFill>
                  <a:schemeClr val="accent3">
                    <a:lumMod val="75000"/>
                  </a:schemeClr>
                </a:solidFill>
              </a:rPr>
            </a:br>
            <a:r>
              <a:rPr lang="ru-RU" sz="3000" i="1" dirty="0" smtClean="0">
                <a:solidFill>
                  <a:schemeClr val="accent3">
                    <a:lumMod val="75000"/>
                  </a:schemeClr>
                </a:solidFill>
              </a:rPr>
              <a:t>Пытаясь наболевшее сказать,</a:t>
            </a:r>
            <a:br>
              <a:rPr lang="ru-RU" sz="3000" i="1" dirty="0" smtClean="0">
                <a:solidFill>
                  <a:schemeClr val="accent3">
                    <a:lumMod val="75000"/>
                  </a:schemeClr>
                </a:solidFill>
              </a:rPr>
            </a:br>
            <a:r>
              <a:rPr lang="ru-RU" sz="3000" i="1" dirty="0" smtClean="0">
                <a:solidFill>
                  <a:schemeClr val="accent3">
                    <a:lumMod val="75000"/>
                  </a:schemeClr>
                </a:solidFill>
              </a:rPr>
              <a:t>А те, кто нашу Родину купили...</a:t>
            </a:r>
            <a:br>
              <a:rPr lang="ru-RU" sz="3000" i="1" dirty="0" smtClean="0">
                <a:solidFill>
                  <a:schemeClr val="accent3">
                    <a:lumMod val="75000"/>
                  </a:schemeClr>
                </a:solidFill>
              </a:rPr>
            </a:br>
            <a:r>
              <a:rPr lang="ru-RU" sz="3000" i="1" dirty="0" smtClean="0">
                <a:solidFill>
                  <a:schemeClr val="accent3">
                    <a:lumMod val="75000"/>
                  </a:schemeClr>
                </a:solidFill>
              </a:rPr>
              <a:t>Купили, чтобы выгодно продать...</a:t>
            </a:r>
            <a:br>
              <a:rPr lang="ru-RU" sz="3000" i="1" dirty="0" smtClean="0">
                <a:solidFill>
                  <a:schemeClr val="accent3">
                    <a:lumMod val="75000"/>
                  </a:schemeClr>
                </a:solidFill>
              </a:rPr>
            </a:br>
            <a:r>
              <a:rPr lang="ru-RU" sz="3000" i="1" dirty="0" smtClean="0">
                <a:solidFill>
                  <a:schemeClr val="accent3">
                    <a:lumMod val="75000"/>
                  </a:schemeClr>
                </a:solidFill>
              </a:rPr>
              <a:t/>
            </a:r>
            <a:br>
              <a:rPr lang="ru-RU" sz="3000" i="1" dirty="0" smtClean="0">
                <a:solidFill>
                  <a:schemeClr val="accent3">
                    <a:lumMod val="75000"/>
                  </a:schemeClr>
                </a:solidFill>
              </a:rPr>
            </a:br>
            <a:r>
              <a:rPr lang="ru-RU" sz="3000" i="1" dirty="0" smtClean="0">
                <a:solidFill>
                  <a:schemeClr val="accent3">
                    <a:lumMod val="75000"/>
                  </a:schemeClr>
                </a:solidFill>
              </a:rPr>
              <a:t>Правители приходят и уходят...</a:t>
            </a:r>
            <a:br>
              <a:rPr lang="ru-RU" sz="3000" i="1" dirty="0" smtClean="0">
                <a:solidFill>
                  <a:schemeClr val="accent3">
                    <a:lumMod val="75000"/>
                  </a:schemeClr>
                </a:solidFill>
              </a:rPr>
            </a:br>
            <a:r>
              <a:rPr lang="ru-RU" sz="3000" i="1" dirty="0" smtClean="0">
                <a:solidFill>
                  <a:schemeClr val="accent3">
                    <a:lumMod val="75000"/>
                  </a:schemeClr>
                </a:solidFill>
              </a:rPr>
              <a:t>Кого-то помнят долго и с добром...</a:t>
            </a:r>
            <a:br>
              <a:rPr lang="ru-RU" sz="3000" i="1" dirty="0" smtClean="0">
                <a:solidFill>
                  <a:schemeClr val="accent3">
                    <a:lumMod val="75000"/>
                  </a:schemeClr>
                </a:solidFill>
              </a:rPr>
            </a:br>
            <a:r>
              <a:rPr lang="ru-RU" sz="3000" i="1" dirty="0" smtClean="0">
                <a:solidFill>
                  <a:schemeClr val="accent3">
                    <a:lumMod val="75000"/>
                  </a:schemeClr>
                </a:solidFill>
              </a:rPr>
              <a:t>Но комом каждый президент выходит,</a:t>
            </a:r>
            <a:br>
              <a:rPr lang="ru-RU" sz="3000" i="1" dirty="0" smtClean="0">
                <a:solidFill>
                  <a:schemeClr val="accent3">
                    <a:lumMod val="75000"/>
                  </a:schemeClr>
                </a:solidFill>
              </a:rPr>
            </a:br>
            <a:r>
              <a:rPr lang="ru-RU" sz="3000" i="1" dirty="0" smtClean="0">
                <a:solidFill>
                  <a:schemeClr val="accent3">
                    <a:lumMod val="75000"/>
                  </a:schemeClr>
                </a:solidFill>
              </a:rPr>
              <a:t>Как первый блин, в моём краю родном...</a:t>
            </a:r>
            <a:endParaRPr lang="ru-RU"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b="1" dirty="0">
              <a:solidFill>
                <a:srgbClr val="FF0000"/>
              </a:solidFill>
            </a:endParaRPr>
          </a:p>
        </p:txBody>
      </p:sp>
      <p:sp>
        <p:nvSpPr>
          <p:cNvPr id="3" name="Содержимое 2"/>
          <p:cNvSpPr>
            <a:spLocks noGrp="1"/>
          </p:cNvSpPr>
          <p:nvPr>
            <p:ph sz="quarter" idx="1"/>
          </p:nvPr>
        </p:nvSpPr>
        <p:spPr>
          <a:xfrm>
            <a:off x="457200" y="357166"/>
            <a:ext cx="8229600" cy="5799794"/>
          </a:xfrm>
        </p:spPr>
        <p:txBody>
          <a:bodyPr>
            <a:normAutofit fontScale="92500" lnSpcReduction="10000"/>
          </a:bodyPr>
          <a:lstStyle/>
          <a:p>
            <a:pPr algn="just" fontAlgn="base">
              <a:buNone/>
            </a:pPr>
            <a:r>
              <a:rPr lang="ru-RU" dirty="0" smtClean="0"/>
              <a:t>        Среди всех достижений советской цивилизации величайшее -  дружба народов. Советский Союз был многонациональным государством. Одних союзных республик было 15, а в них еще были и автономные республики, где тоже жили коренные народы. Более 100 национальностей собрались вместе, объединенные мечтой – построить общество без классовой вражды, где человек человеку товарищ и брат.</a:t>
            </a:r>
          </a:p>
          <a:p>
            <a:pPr algn="just" fontAlgn="base">
              <a:buNone/>
            </a:pPr>
            <a:r>
              <a:rPr lang="ru-RU" dirty="0" smtClean="0"/>
              <a:t>         Они говорили на разных, зачастую очень далеких друг от друга языках. Сравните, например, русский и языки народов Севера. Они имели различные религиозные традиции. В СССР вошли и христианские, и мусульманские, и буддийские, и даже языческие народы. Некоторые из этих народов имели городскую культуру, литературу, даже философскую традицию, как, например, русские, украинцы, белорусы, грузины, армяне, татары, евреи.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6357982"/>
          </a:xfrm>
        </p:spPr>
        <p:txBody>
          <a:bodyPr>
            <a:normAutofit fontScale="92500"/>
          </a:bodyPr>
          <a:lstStyle/>
          <a:p>
            <a:pPr algn="just" fontAlgn="base">
              <a:buNone/>
            </a:pPr>
            <a:r>
              <a:rPr lang="ru-RU" dirty="0" smtClean="0"/>
              <a:t>             Среди всех достижений советской цивилизации величайшее -  дружба народов. Советский Союз был многонациональным государством. Одних союзных республик было 15, а в них еще были и автономные республики, где тоже жили коренные народы. Более 100 национальностей собрались вместе, объединенные мечтой – построить общество без классовой вражды, где человек человеку товарищ и брат.</a:t>
            </a:r>
          </a:p>
          <a:p>
            <a:pPr algn="just" fontAlgn="base">
              <a:buNone/>
            </a:pPr>
            <a:r>
              <a:rPr lang="ru-RU" dirty="0" smtClean="0"/>
              <a:t>            Они говорили на разных, зачастую очень далеких друг от друга языках. Сравните, например, русский и языки народов Севера. Они имели различные религиозные традиции. В СССР вошли и христианские, и мусульманские, и буддийские, и даже языческие народы. Некоторые из этих народов имели городскую культуру, литературу, даже философскую традицию, как, например, русские, украинцы, белорусы, грузины, армяне, татары, евреи.</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142844" y="0"/>
            <a:ext cx="8543956" cy="6858000"/>
          </a:xfrm>
        </p:spPr>
        <p:txBody>
          <a:bodyPr>
            <a:normAutofit fontScale="77500" lnSpcReduction="20000"/>
          </a:bodyPr>
          <a:lstStyle/>
          <a:p>
            <a:pPr algn="just">
              <a:buNone/>
            </a:pPr>
            <a:r>
              <a:rPr lang="ru-RU" dirty="0" smtClean="0"/>
              <a:t>               Советский Союз выдержал даже массированную пропагандистскую атаку во время Великой Отечественной войны. Гитлеровское руководство, а точнее сказать – руководство европейской «нацистской империи» делало ставку на разжигание националистических настроений. Гитлеровцы выпускали массовыми тиражами листки и газеты на языках всех народов СССР. Для сотрудничества были привлечены недобитые националисты-эмигранты времен Гражданской войны. На территории Германии были созданы научные центры для изучения межнациональных отношений в СССР и советской национальной политики (потом их специалисты оказались в США и продолжили свою подрывную работу уже в годы холодной войны). Были потрачены миллиарды </a:t>
            </a:r>
            <a:r>
              <a:rPr lang="ru-RU" dirty="0" err="1" smtClean="0"/>
              <a:t>рейхсмарок</a:t>
            </a:r>
            <a:r>
              <a:rPr lang="ru-RU" dirty="0" smtClean="0"/>
              <a:t>. Результат оказался не впечатляющим. На солдат Красной армии эта пропаганда ощутимого воздействия не оказала. На оккупированных территориях (в основном в Прибалтике и Западной Украине) мобилизовать националистов удалось, но население их не особо поддерживало. Набранные из пленных красноармейцев «национальные легионы» также не оправдали возложенных на них надежд. Так, в 1942 году на территории Польши был сформирован легион «</a:t>
            </a:r>
            <a:r>
              <a:rPr lang="ru-RU" dirty="0" err="1" smtClean="0"/>
              <a:t>Идель-Урал</a:t>
            </a:r>
            <a:r>
              <a:rPr lang="ru-RU" dirty="0" smtClean="0"/>
              <a:t>» из пленных представителей поволжских народов. В 1943 году несколько его батальонов было брошено против белорусских партизан, но в первом же бою… легионеры в полном составе с оружием перешли на сторону партизан. Большую роль в этом сыграла существовавшая внутри легиона подпольная организация ВКП(б). Ее руководство было выявлено немцами, и всех их казнили в Берлине в </a:t>
            </a:r>
            <a:r>
              <a:rPr lang="ru-RU" dirty="0" err="1" smtClean="0"/>
              <a:t>Моабитской</a:t>
            </a:r>
            <a:r>
              <a:rPr lang="ru-RU" dirty="0" smtClean="0"/>
              <a:t> тюрьме в 1944 году.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0"/>
            <a:ext cx="8229600" cy="6156960"/>
          </a:xfrm>
        </p:spPr>
        <p:txBody>
          <a:bodyPr/>
          <a:lstStyle/>
          <a:p>
            <a:pPr algn="just">
              <a:buNone/>
            </a:pPr>
            <a:r>
              <a:rPr lang="ru-RU" dirty="0" smtClean="0"/>
              <a:t>         Во время Великой Отечественной войны в СССР в тылу не было ни одного бунта на национальной почве! Казахи, киргизы, узбеки сами шли в военкоматы, добровольцами уходили на фронт. Оставшиеся в тылу пожилые люди, женщины работали на заводах, собирали хлопок, стойко переносили тяготы военного времени. Кроме того, они принимали русское гражданское население, эвакуированное в Среднюю Азию… </a:t>
            </a:r>
          </a:p>
          <a:p>
            <a:pPr algn="just">
              <a:buNone/>
            </a:pPr>
            <a:endParaRPr lang="ru-RU" dirty="0"/>
          </a:p>
        </p:txBody>
      </p:sp>
      <p:pic>
        <p:nvPicPr>
          <p:cNvPr id="4" name="Picture 2" descr="C:\Users\Гость\Desktop\55.jpg"/>
          <p:cNvPicPr>
            <a:picLocks noChangeAspect="1" noChangeArrowheads="1"/>
          </p:cNvPicPr>
          <p:nvPr/>
        </p:nvPicPr>
        <p:blipFill>
          <a:blip r:embed="rId2"/>
          <a:srcRect/>
          <a:stretch>
            <a:fillRect/>
          </a:stretch>
        </p:blipFill>
        <p:spPr bwMode="auto">
          <a:xfrm>
            <a:off x="1571604" y="3714752"/>
            <a:ext cx="6715172" cy="314324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lnSpcReduction="10000"/>
          </a:bodyPr>
          <a:lstStyle/>
          <a:p>
            <a:pPr algn="just">
              <a:buNone/>
            </a:pPr>
            <a:r>
              <a:rPr lang="ru-RU" dirty="0" smtClean="0"/>
              <a:t>         Советская дружба народов вовсе не была «дружбой под дулом пулемета». Это было совершенно добровольное устойчивое, доброжелательное отношение к людям всех национальностей, исходящее из твердого убеждения, что мы все – одна цивилизация, одна большая семья. Таджик или молдаванин – выпускник советского вуза – приезжал по распределению в русское или украинское село или городок, работать там агрономом или врачом, и нигде (за редчайшим исключением!) не встречал такого отношения, какое теперь встречает его внук, приехавший в Москву трудиться на стройке… </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214290"/>
            <a:ext cx="8229600" cy="5942670"/>
          </a:xfrm>
        </p:spPr>
        <p:txBody>
          <a:bodyPr/>
          <a:lstStyle/>
          <a:p>
            <a:pPr algn="just">
              <a:buNone/>
            </a:pPr>
            <a:r>
              <a:rPr lang="ru-RU" dirty="0" smtClean="0"/>
              <a:t>          Градус доброжелательства между народами в СССР был так велик, что было огромное количество смешанных браков, причем даже между представителями народов, которые до этого воспринимали друг друга как врагов. Можно ли было помыслить в Российской империи брак между азербайджанцем и армянкой? А ведь в советские времена это стало почти обыденностью. </a:t>
            </a:r>
          </a:p>
          <a:p>
            <a:pPr algn="just">
              <a:buNone/>
            </a:pPr>
            <a:endParaRPr lang="ru-RU" dirty="0"/>
          </a:p>
        </p:txBody>
      </p:sp>
      <p:pic>
        <p:nvPicPr>
          <p:cNvPr id="5" name="Picture 2" descr="C:\Users\Гость\Desktop\55.jpg"/>
          <p:cNvPicPr>
            <a:picLocks noChangeAspect="1" noChangeArrowheads="1"/>
          </p:cNvPicPr>
          <p:nvPr/>
        </p:nvPicPr>
        <p:blipFill>
          <a:blip r:embed="rId2" cstate="print"/>
          <a:srcRect/>
          <a:stretch>
            <a:fillRect/>
          </a:stretch>
        </p:blipFill>
        <p:spPr bwMode="auto">
          <a:xfrm>
            <a:off x="1928794" y="3500438"/>
            <a:ext cx="5715040" cy="314327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85728"/>
            <a:ext cx="8229600" cy="6215106"/>
          </a:xfrm>
        </p:spPr>
        <p:txBody>
          <a:bodyPr>
            <a:normAutofit fontScale="92500" lnSpcReduction="20000"/>
          </a:bodyPr>
          <a:lstStyle/>
          <a:p>
            <a:pPr algn="just" fontAlgn="base">
              <a:buNone/>
            </a:pPr>
            <a:r>
              <a:rPr lang="ru-RU" dirty="0" smtClean="0"/>
              <a:t>           Русские ученые, создавшие в эмиграции школу </a:t>
            </a:r>
            <a:r>
              <a:rPr lang="ru-RU" dirty="0" err="1" smtClean="0"/>
              <a:t>евразийства</a:t>
            </a:r>
            <a:r>
              <a:rPr lang="ru-RU" dirty="0" smtClean="0"/>
              <a:t>, – Петр Николаевич Савицкий и Николай Сергеевич Трубецкой – писали, что ни в одной другой державе мира нет такого взаимопонимания, доходившего до братания народов, как в России, при всех эксцессах, бывших в нашей истории. Причем П.Н. Савицкий – по образованию экономист-географ – обосновывал это в том числе и хозяйственной необходимостью: «На севере… имеются сотни тысяч квадратных километров лесов, среди которых нет ни одного гектара пашни. Как прожить обитателям этих пространств без соприкосновения с более южными областями? На юге на не меньших просторах расстилаются степи, пригодные для скотоводства, а отчасти и для земледелия, при том, однако, что на пространстве многих тысяч квадратных километров здесь нет ни одного дерева. Как прожить населению этих областей без хозяйственного взаимодействия с севером?» К взаимодействию, а значит, и взаимопониманию, подталкивает наши народы сама природа Большой России (СССР).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142852"/>
            <a:ext cx="8229600" cy="6500858"/>
          </a:xfrm>
        </p:spPr>
        <p:txBody>
          <a:bodyPr>
            <a:normAutofit fontScale="92500" lnSpcReduction="20000"/>
          </a:bodyPr>
          <a:lstStyle/>
          <a:p>
            <a:pPr algn="just" fontAlgn="base">
              <a:buNone/>
            </a:pPr>
            <a:r>
              <a:rPr lang="ru-RU" dirty="0" smtClean="0"/>
              <a:t>              Переводились на русский язык произведения писателей и поэтов народов Советского Союза, пропагандировалось национальное кино, и зачастую оно становилось популярнейшим во всех уголках огромной державы – вспомним феномен грузинского кинематографа! </a:t>
            </a:r>
          </a:p>
          <a:p>
            <a:pPr algn="just" fontAlgn="base">
              <a:buNone/>
            </a:pPr>
            <a:r>
              <a:rPr lang="ru-RU" dirty="0" smtClean="0"/>
              <a:t>              Звездами общесоюзной эстрады наряду с русскими становились и украинские, белорусские, татарские, узбекские, чукотские певцы и певицы. </a:t>
            </a:r>
            <a:r>
              <a:rPr lang="ru-RU" dirty="0" err="1" smtClean="0"/>
              <a:t>Микола</a:t>
            </a:r>
            <a:r>
              <a:rPr lang="ru-RU" dirty="0" smtClean="0"/>
              <a:t> Гнатюк, Надежда </a:t>
            </a:r>
            <a:r>
              <a:rPr lang="ru-RU" dirty="0" err="1" smtClean="0"/>
              <a:t>Чепрага</a:t>
            </a:r>
            <a:r>
              <a:rPr lang="ru-RU" dirty="0" smtClean="0"/>
              <a:t>, </a:t>
            </a:r>
            <a:r>
              <a:rPr lang="ru-RU" dirty="0" err="1" smtClean="0"/>
              <a:t>Полад</a:t>
            </a:r>
            <a:r>
              <a:rPr lang="ru-RU" dirty="0" smtClean="0"/>
              <a:t> </a:t>
            </a:r>
            <a:r>
              <a:rPr lang="ru-RU" dirty="0" err="1" smtClean="0"/>
              <a:t>Бюльбюль</a:t>
            </a:r>
            <a:r>
              <a:rPr lang="ru-RU" dirty="0" smtClean="0"/>
              <a:t> </a:t>
            </a:r>
            <a:r>
              <a:rPr lang="ru-RU" dirty="0" err="1" smtClean="0"/>
              <a:t>оглы</a:t>
            </a:r>
            <a:r>
              <a:rPr lang="ru-RU" dirty="0" smtClean="0"/>
              <a:t>, Кола </a:t>
            </a:r>
            <a:r>
              <a:rPr lang="ru-RU" dirty="0" err="1" smtClean="0"/>
              <a:t>Бельды</a:t>
            </a:r>
            <a:r>
              <a:rPr lang="ru-RU" dirty="0" smtClean="0"/>
              <a:t> – эти имена знал, наверное, каждый советский человек. Причем популярными становились песни не только на русском, но и на их родных языках (или хотя бы с этнической спецификой). В далеком узбекском кишлаке молодежь пела по-белорусски: «Завируха, </a:t>
            </a:r>
            <a:r>
              <a:rPr lang="ru-RU" dirty="0" err="1" smtClean="0"/>
              <a:t>мятель</a:t>
            </a:r>
            <a:r>
              <a:rPr lang="ru-RU" dirty="0" smtClean="0"/>
              <a:t>, завируха!.» А в белорусском селе, на крайнем западе нашей страны, парни с девушками плясали на дискотеке под узбекский шлягер «</a:t>
            </a:r>
            <a:r>
              <a:rPr lang="ru-RU" dirty="0" err="1" smtClean="0"/>
              <a:t>Учкудук</a:t>
            </a:r>
            <a:r>
              <a:rPr lang="ru-RU" dirty="0" smtClean="0"/>
              <a:t>».</a:t>
            </a:r>
          </a:p>
          <a:p>
            <a:pPr algn="just">
              <a:buNone/>
            </a:pPr>
            <a:r>
              <a:rPr lang="ru-RU" dirty="0" smtClean="0"/>
              <a:t>            Но, конечно, ничто так не укрепляет дружбу между народами, как личные встречи, общий труд, отдых.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0"/>
            <a:ext cx="8229600" cy="6156960"/>
          </a:xfrm>
        </p:spPr>
        <p:txBody>
          <a:bodyPr>
            <a:normAutofit/>
          </a:bodyPr>
          <a:lstStyle/>
          <a:p>
            <a:pPr algn="just">
              <a:buNone/>
            </a:pPr>
            <a:r>
              <a:rPr lang="ru-RU" dirty="0" smtClean="0"/>
              <a:t>           Советская дружба народов имела несколько источников. Начну с того, что для русских и для других народов будущего советского пространства всегда была характерна взаимная тяга, умение договариваться, находить компромиссы, уживаться вместе. На это указывали и этнографы, и представители интеллигенции, хорошо знавшие обстановку на просторах империи. Царское правительство, подражая западным государствам, как я уже писал, пыталось вести жесткую колонизаторскую политику. Но она не отвечала внутренним установкам русского простонародья. Простым русским крестьянам в голову не приходило относиться к татарам или якутам так, как простые англичане относились к индусам. </a:t>
            </a:r>
          </a:p>
          <a:p>
            <a:pPr>
              <a:buNone/>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5942670"/>
          </a:xfrm>
        </p:spPr>
        <p:txBody>
          <a:bodyPr>
            <a:normAutofit lnSpcReduction="10000"/>
          </a:bodyPr>
          <a:lstStyle/>
          <a:p>
            <a:pPr algn="just" fontAlgn="base">
              <a:buNone/>
            </a:pPr>
            <a:r>
              <a:rPr lang="ru-RU" dirty="0" smtClean="0"/>
              <a:t>        Ну и, наконец, о сохранении межнационального мира и согласия заботились и репрессивные органы – от МВД до спецслужб, которые решительно пресекали всякие проявления национализма и ксенофобии. Ничего плохого в этом нет. </a:t>
            </a:r>
          </a:p>
          <a:p>
            <a:pPr algn="just" fontAlgn="base">
              <a:buNone/>
            </a:pPr>
            <a:r>
              <a:rPr lang="ru-RU" sz="3200" dirty="0" smtClean="0">
                <a:solidFill>
                  <a:srgbClr val="FF0000"/>
                </a:solidFill>
              </a:rPr>
              <a:t>           Любое государство борется с проявлениями экстремизма, а национализм в </a:t>
            </a:r>
            <a:r>
              <a:rPr lang="ru-RU" sz="3200" dirty="0" err="1" smtClean="0">
                <a:solidFill>
                  <a:srgbClr val="FF0000"/>
                </a:solidFill>
              </a:rPr>
              <a:t>многонародном</a:t>
            </a:r>
            <a:r>
              <a:rPr lang="ru-RU" sz="3200" dirty="0" smtClean="0">
                <a:solidFill>
                  <a:srgbClr val="FF0000"/>
                </a:solidFill>
              </a:rPr>
              <a:t> государстве подобен огню на складе взрывчатых веществ… </a:t>
            </a:r>
          </a:p>
          <a:p>
            <a:pPr algn="just" fontAlgn="base">
              <a:buNone/>
            </a:pPr>
            <a:r>
              <a:rPr lang="ru-RU" sz="3200" dirty="0" smtClean="0">
                <a:solidFill>
                  <a:srgbClr val="FF0000"/>
                </a:solidFill>
              </a:rPr>
              <a:t>          Плохо, когда, кроме разящего меча, нет других инструментов сохранения мира в обществе… </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6429420"/>
          </a:xfrm>
        </p:spPr>
        <p:txBody>
          <a:bodyPr>
            <a:normAutofit fontScale="92500" lnSpcReduction="20000"/>
          </a:bodyPr>
          <a:lstStyle/>
          <a:p>
            <a:pPr>
              <a:buNone/>
            </a:pPr>
            <a:r>
              <a:rPr lang="ru-RU" dirty="0" smtClean="0"/>
              <a:t>     </a:t>
            </a:r>
            <a:r>
              <a:rPr lang="ru-RU" i="1" dirty="0" smtClean="0">
                <a:solidFill>
                  <a:schemeClr val="accent3">
                    <a:lumMod val="75000"/>
                  </a:schemeClr>
                </a:solidFill>
              </a:rPr>
              <a:t>Нас ссорили с экранов и смеялись,</a:t>
            </a:r>
            <a:br>
              <a:rPr lang="ru-RU" i="1" dirty="0" smtClean="0">
                <a:solidFill>
                  <a:schemeClr val="accent3">
                    <a:lumMod val="75000"/>
                  </a:schemeClr>
                </a:solidFill>
              </a:rPr>
            </a:br>
            <a:r>
              <a:rPr lang="ru-RU" i="1" dirty="0" smtClean="0">
                <a:solidFill>
                  <a:schemeClr val="accent3">
                    <a:lumMod val="75000"/>
                  </a:schemeClr>
                </a:solidFill>
              </a:rPr>
              <a:t>Что разругались братья в пух и прах...</a:t>
            </a:r>
            <a:br>
              <a:rPr lang="ru-RU" i="1" dirty="0" smtClean="0">
                <a:solidFill>
                  <a:schemeClr val="accent3">
                    <a:lumMod val="75000"/>
                  </a:schemeClr>
                </a:solidFill>
              </a:rPr>
            </a:br>
            <a:r>
              <a:rPr lang="ru-RU" i="1" dirty="0" smtClean="0">
                <a:solidFill>
                  <a:schemeClr val="accent3">
                    <a:lumMod val="75000"/>
                  </a:schemeClr>
                </a:solidFill>
              </a:rPr>
              <a:t>Но верю, мы в душе людьми остались...</a:t>
            </a:r>
            <a:br>
              <a:rPr lang="ru-RU" i="1" dirty="0" smtClean="0">
                <a:solidFill>
                  <a:schemeClr val="accent3">
                    <a:lumMod val="75000"/>
                  </a:schemeClr>
                </a:solidFill>
              </a:rPr>
            </a:br>
            <a:r>
              <a:rPr lang="ru-RU" i="1" dirty="0" smtClean="0">
                <a:solidFill>
                  <a:schemeClr val="accent3">
                    <a:lumMod val="75000"/>
                  </a:schemeClr>
                </a:solidFill>
              </a:rPr>
              <a:t>И понесём друг друга на руках,</a:t>
            </a:r>
            <a:br>
              <a:rPr lang="ru-RU" i="1" dirty="0" smtClean="0">
                <a:solidFill>
                  <a:schemeClr val="accent3">
                    <a:lumMod val="75000"/>
                  </a:schemeClr>
                </a:solidFill>
              </a:rPr>
            </a:br>
            <a:r>
              <a:rPr lang="ru-RU" i="1" dirty="0" smtClean="0">
                <a:solidFill>
                  <a:schemeClr val="accent3">
                    <a:lumMod val="75000"/>
                  </a:schemeClr>
                </a:solidFill>
              </a:rPr>
              <a:t/>
            </a:r>
            <a:br>
              <a:rPr lang="ru-RU" i="1" dirty="0" smtClean="0">
                <a:solidFill>
                  <a:schemeClr val="accent3">
                    <a:lumMod val="75000"/>
                  </a:schemeClr>
                </a:solidFill>
              </a:rPr>
            </a:br>
            <a:r>
              <a:rPr lang="ru-RU" i="1" dirty="0" smtClean="0">
                <a:solidFill>
                  <a:schemeClr val="accent3">
                    <a:lumMod val="75000"/>
                  </a:schemeClr>
                </a:solidFill>
              </a:rPr>
              <a:t>Когда из нас кого-то ранят в спину,</a:t>
            </a:r>
            <a:br>
              <a:rPr lang="ru-RU" i="1" dirty="0" smtClean="0">
                <a:solidFill>
                  <a:schemeClr val="accent3">
                    <a:lumMod val="75000"/>
                  </a:schemeClr>
                </a:solidFill>
              </a:rPr>
            </a:br>
            <a:r>
              <a:rPr lang="ru-RU" i="1" dirty="0" smtClean="0">
                <a:solidFill>
                  <a:schemeClr val="accent3">
                    <a:lumMod val="75000"/>
                  </a:schemeClr>
                </a:solidFill>
              </a:rPr>
              <a:t>Не будем о гражданстве вспоминать...</a:t>
            </a:r>
            <a:br>
              <a:rPr lang="ru-RU" i="1" dirty="0" smtClean="0">
                <a:solidFill>
                  <a:schemeClr val="accent3">
                    <a:lumMod val="75000"/>
                  </a:schemeClr>
                </a:solidFill>
              </a:rPr>
            </a:br>
            <a:r>
              <a:rPr lang="ru-RU" i="1" dirty="0" smtClean="0">
                <a:solidFill>
                  <a:schemeClr val="accent3">
                    <a:lumMod val="75000"/>
                  </a:schemeClr>
                </a:solidFill>
              </a:rPr>
              <a:t>Я верю, что не может Украина</a:t>
            </a:r>
            <a:br>
              <a:rPr lang="ru-RU" i="1" dirty="0" smtClean="0">
                <a:solidFill>
                  <a:schemeClr val="accent3">
                    <a:lumMod val="75000"/>
                  </a:schemeClr>
                </a:solidFill>
              </a:rPr>
            </a:br>
            <a:r>
              <a:rPr lang="ru-RU" i="1" dirty="0" smtClean="0">
                <a:solidFill>
                  <a:schemeClr val="accent3">
                    <a:lumMod val="75000"/>
                  </a:schemeClr>
                </a:solidFill>
              </a:rPr>
              <a:t>На братские народы наплевать...</a:t>
            </a:r>
            <a:br>
              <a:rPr lang="ru-RU" i="1" dirty="0" smtClean="0">
                <a:solidFill>
                  <a:schemeClr val="accent3">
                    <a:lumMod val="75000"/>
                  </a:schemeClr>
                </a:solidFill>
              </a:rPr>
            </a:br>
            <a:r>
              <a:rPr lang="ru-RU" i="1" dirty="0" smtClean="0">
                <a:solidFill>
                  <a:schemeClr val="accent3">
                    <a:lumMod val="75000"/>
                  </a:schemeClr>
                </a:solidFill>
              </a:rPr>
              <a:t/>
            </a:r>
            <a:br>
              <a:rPr lang="ru-RU" i="1" dirty="0" smtClean="0">
                <a:solidFill>
                  <a:schemeClr val="accent3">
                    <a:lumMod val="75000"/>
                  </a:schemeClr>
                </a:solidFill>
              </a:rPr>
            </a:br>
            <a:r>
              <a:rPr lang="ru-RU" i="1" dirty="0" smtClean="0">
                <a:solidFill>
                  <a:schemeClr val="accent3">
                    <a:lumMod val="75000"/>
                  </a:schemeClr>
                </a:solidFill>
              </a:rPr>
              <a:t>Простите нас, что вас не пропускаем</a:t>
            </a:r>
            <a:br>
              <a:rPr lang="ru-RU" i="1" dirty="0" smtClean="0">
                <a:solidFill>
                  <a:schemeClr val="accent3">
                    <a:lumMod val="75000"/>
                  </a:schemeClr>
                </a:solidFill>
              </a:rPr>
            </a:br>
            <a:r>
              <a:rPr lang="ru-RU" i="1" dirty="0" smtClean="0">
                <a:solidFill>
                  <a:schemeClr val="accent3">
                    <a:lumMod val="75000"/>
                  </a:schemeClr>
                </a:solidFill>
              </a:rPr>
              <a:t>На собственных границах, как врагов...</a:t>
            </a:r>
            <a:br>
              <a:rPr lang="ru-RU" i="1" dirty="0" smtClean="0">
                <a:solidFill>
                  <a:schemeClr val="accent3">
                    <a:lumMod val="75000"/>
                  </a:schemeClr>
                </a:solidFill>
              </a:rPr>
            </a:br>
            <a:r>
              <a:rPr lang="ru-RU" i="1" dirty="0" smtClean="0">
                <a:solidFill>
                  <a:schemeClr val="accent3">
                    <a:lumMod val="75000"/>
                  </a:schemeClr>
                </a:solidFill>
              </a:rPr>
              <a:t>Простите, что каналам доверяем,</a:t>
            </a:r>
            <a:br>
              <a:rPr lang="ru-RU" i="1" dirty="0" smtClean="0">
                <a:solidFill>
                  <a:schemeClr val="accent3">
                    <a:lumMod val="75000"/>
                  </a:schemeClr>
                </a:solidFill>
              </a:rPr>
            </a:br>
            <a:r>
              <a:rPr lang="ru-RU" i="1" dirty="0" smtClean="0">
                <a:solidFill>
                  <a:schemeClr val="accent3">
                    <a:lumMod val="75000"/>
                  </a:schemeClr>
                </a:solidFill>
              </a:rPr>
              <a:t>Где нас считают всех за </a:t>
            </a:r>
            <a:r>
              <a:rPr lang="ru-RU" i="1" dirty="0" err="1" smtClean="0">
                <a:solidFill>
                  <a:schemeClr val="accent3">
                    <a:lumMod val="75000"/>
                  </a:schemeClr>
                </a:solidFill>
              </a:rPr>
              <a:t>дураков</a:t>
            </a:r>
            <a:r>
              <a:rPr lang="ru-RU" i="1" dirty="0" smtClean="0">
                <a:solidFill>
                  <a:schemeClr val="accent3">
                    <a:lumMod val="75000"/>
                  </a:schemeClr>
                </a:solidFill>
              </a:rPr>
              <a:t>,</a:t>
            </a:r>
            <a:br>
              <a:rPr lang="ru-RU" i="1" dirty="0" smtClean="0">
                <a:solidFill>
                  <a:schemeClr val="accent3">
                    <a:lumMod val="75000"/>
                  </a:schemeClr>
                </a:solidFill>
              </a:rPr>
            </a:br>
            <a:r>
              <a:rPr lang="ru-RU" i="1" dirty="0" smtClean="0">
                <a:solidFill>
                  <a:schemeClr val="accent3">
                    <a:lumMod val="75000"/>
                  </a:schemeClr>
                </a:solidFill>
              </a:rPr>
              <a:t/>
            </a:r>
            <a:br>
              <a:rPr lang="ru-RU" i="1" dirty="0" smtClean="0">
                <a:solidFill>
                  <a:schemeClr val="accent3">
                    <a:lumMod val="75000"/>
                  </a:schemeClr>
                </a:solidFill>
              </a:rPr>
            </a:br>
            <a:r>
              <a:rPr lang="ru-RU" i="1" dirty="0" smtClean="0">
                <a:solidFill>
                  <a:schemeClr val="accent3">
                    <a:lumMod val="75000"/>
                  </a:schemeClr>
                </a:solidFill>
              </a:rPr>
              <a:t>Показывают войны, истерию</a:t>
            </a:r>
            <a:br>
              <a:rPr lang="ru-RU" i="1" dirty="0" smtClean="0">
                <a:solidFill>
                  <a:schemeClr val="accent3">
                    <a:lumMod val="75000"/>
                  </a:schemeClr>
                </a:solidFill>
              </a:rPr>
            </a:br>
            <a:r>
              <a:rPr lang="ru-RU" i="1" dirty="0" smtClean="0">
                <a:solidFill>
                  <a:schemeClr val="accent3">
                    <a:lumMod val="75000"/>
                  </a:schemeClr>
                </a:solidFill>
              </a:rPr>
              <a:t>И получают в долларах паёк...</a:t>
            </a:r>
            <a:br>
              <a:rPr lang="ru-RU" i="1" dirty="0" smtClean="0">
                <a:solidFill>
                  <a:schemeClr val="accent3">
                    <a:lumMod val="75000"/>
                  </a:schemeClr>
                </a:solidFill>
              </a:rPr>
            </a:br>
            <a:r>
              <a:rPr lang="ru-RU" i="1" dirty="0" smtClean="0">
                <a:solidFill>
                  <a:schemeClr val="accent3">
                    <a:lumMod val="75000"/>
                  </a:schemeClr>
                </a:solidFill>
              </a:rPr>
              <a:t>Но нету Украины без России,</a:t>
            </a:r>
            <a:br>
              <a:rPr lang="ru-RU" i="1" dirty="0" smtClean="0">
                <a:solidFill>
                  <a:schemeClr val="accent3">
                    <a:lumMod val="75000"/>
                  </a:schemeClr>
                </a:solidFill>
              </a:rPr>
            </a:br>
            <a:r>
              <a:rPr lang="ru-RU" i="1" dirty="0" smtClean="0">
                <a:solidFill>
                  <a:schemeClr val="accent3">
                    <a:lumMod val="75000"/>
                  </a:schemeClr>
                </a:solidFill>
              </a:rPr>
              <a:t>Как без ключа не нужен и замок...</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357166"/>
            <a:ext cx="8229600" cy="6215106"/>
          </a:xfrm>
        </p:spPr>
        <p:txBody>
          <a:bodyPr/>
          <a:lstStyle/>
          <a:p>
            <a:pPr algn="just">
              <a:buNone/>
            </a:pPr>
            <a:r>
              <a:rPr lang="ru-RU" dirty="0" smtClean="0"/>
              <a:t>          В  СССР существовала действительная, а не выдуманная пропагандой дружба народов. Она представляла собой важнейшую скрепу, удерживающую Советские государство и общество от падения в хаос и раздоры. </a:t>
            </a:r>
          </a:p>
          <a:p>
            <a:pPr algn="just">
              <a:buNone/>
            </a:pPr>
            <a:r>
              <a:rPr lang="ru-RU" dirty="0" smtClean="0"/>
              <a:t>           </a:t>
            </a:r>
            <a:r>
              <a:rPr lang="ru-RU" dirty="0" smtClean="0">
                <a:solidFill>
                  <a:srgbClr val="FF0000"/>
                </a:solidFill>
              </a:rPr>
              <a:t>Дружба народов была не «даром небес», хотя она и имела истоки в ментальности народов России, и, прежде всего, самого многочисленного в семье советских народов – русского народа. </a:t>
            </a:r>
          </a:p>
          <a:p>
            <a:pPr algn="just">
              <a:buNone/>
            </a:pPr>
            <a:r>
              <a:rPr lang="ru-RU" dirty="0" smtClean="0"/>
              <a:t>          Она была результатом целенаправленной политики государства по воспитанию интернационализма и по пресечению националистических перекосов.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61956"/>
          </a:xfrm>
        </p:spPr>
        <p:txBody>
          <a:bodyPr>
            <a:normAutofit fontScale="90000"/>
          </a:bodyPr>
          <a:lstStyle/>
          <a:p>
            <a:pPr algn="ctr"/>
            <a:r>
              <a:rPr lang="ru-RU" b="1" dirty="0" smtClean="0">
                <a:solidFill>
                  <a:srgbClr val="FF0000"/>
                </a:solidFill>
              </a:rPr>
              <a:t>Рекомендуем по теме фильм:</a:t>
            </a:r>
            <a:endParaRPr lang="ru-RU" dirty="0"/>
          </a:p>
        </p:txBody>
      </p:sp>
      <p:sp>
        <p:nvSpPr>
          <p:cNvPr id="3" name="Содержимое 2"/>
          <p:cNvSpPr>
            <a:spLocks noGrp="1"/>
          </p:cNvSpPr>
          <p:nvPr>
            <p:ph sz="quarter" idx="1"/>
          </p:nvPr>
        </p:nvSpPr>
        <p:spPr>
          <a:xfrm>
            <a:off x="457200" y="642918"/>
            <a:ext cx="8229600" cy="5514042"/>
          </a:xfrm>
        </p:spPr>
        <p:txBody>
          <a:bodyPr/>
          <a:lstStyle/>
          <a:p>
            <a:pPr>
              <a:buNone/>
            </a:pPr>
            <a:r>
              <a:rPr lang="ru-RU" b="1" dirty="0" smtClean="0"/>
              <a:t>Мюзикл «Свадьба в Малиновке» </a:t>
            </a:r>
          </a:p>
          <a:p>
            <a:pPr>
              <a:buNone/>
            </a:pPr>
            <a:r>
              <a:rPr lang="ru-RU" b="1" dirty="0" smtClean="0"/>
              <a:t>1967 (режиссёр Андрей </a:t>
            </a:r>
            <a:r>
              <a:rPr lang="ru-RU" b="1" dirty="0" err="1" smtClean="0"/>
              <a:t>Тутышкин</a:t>
            </a:r>
            <a:r>
              <a:rPr lang="ru-RU" b="1" dirty="0" smtClean="0"/>
              <a:t>)</a:t>
            </a:r>
          </a:p>
          <a:p>
            <a:pPr algn="just">
              <a:buNone/>
            </a:pPr>
            <a:r>
              <a:rPr lang="ru-RU" dirty="0" smtClean="0"/>
              <a:t>         Всё</a:t>
            </a:r>
            <a:r>
              <a:rPr lang="ru-RU" dirty="0" smtClean="0"/>
              <a:t>, что мы хотели знать об украинском хуторе, но стеснялись спросить — в волшебном сплаве из пародийных и фантастически очаровательных персонажей. Даже самые негодяйские негодяи здесь прелестны..</a:t>
            </a:r>
          </a:p>
          <a:p>
            <a:pPr>
              <a:buNone/>
            </a:pPr>
            <a:r>
              <a:rPr lang="ru-RU" dirty="0" smtClean="0"/>
              <a:t/>
            </a:r>
            <a:br>
              <a:rPr lang="ru-RU" dirty="0" smtClean="0"/>
            </a:br>
            <a:endParaRPr lang="ru-RU" dirty="0"/>
          </a:p>
        </p:txBody>
      </p:sp>
      <p:pic>
        <p:nvPicPr>
          <p:cNvPr id="4" name="image_shiro-kino.ru_864598" descr="«Свадьба в Малиновке» 1976"/>
          <p:cNvPicPr>
            <a:picLocks/>
          </p:cNvPicPr>
          <p:nvPr/>
        </p:nvPicPr>
        <p:blipFill>
          <a:blip r:embed="rId2"/>
          <a:srcRect/>
          <a:stretch>
            <a:fillRect/>
          </a:stretch>
        </p:blipFill>
        <p:spPr bwMode="auto">
          <a:xfrm>
            <a:off x="2000232" y="3571876"/>
            <a:ext cx="6543692" cy="305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76336"/>
          </a:xfrm>
        </p:spPr>
        <p:txBody>
          <a:bodyPr>
            <a:normAutofit/>
          </a:bodyPr>
          <a:lstStyle/>
          <a:p>
            <a:r>
              <a:rPr lang="ru-RU" b="1" dirty="0" smtClean="0">
                <a:solidFill>
                  <a:srgbClr val="FF0000"/>
                </a:solidFill>
              </a:rPr>
              <a:t>Беседа    третья.</a:t>
            </a:r>
            <a:br>
              <a:rPr lang="ru-RU" b="1" dirty="0" smtClean="0">
                <a:solidFill>
                  <a:srgbClr val="FF0000"/>
                </a:solidFill>
              </a:rPr>
            </a:br>
            <a:r>
              <a:rPr lang="ru-RU" b="1" dirty="0" smtClean="0">
                <a:solidFill>
                  <a:srgbClr val="FF0000"/>
                </a:solidFill>
              </a:rPr>
              <a:t>Спецоперация России на Украине</a:t>
            </a:r>
            <a:endParaRPr lang="ru-RU" dirty="0"/>
          </a:p>
        </p:txBody>
      </p:sp>
      <p:pic>
        <p:nvPicPr>
          <p:cNvPr id="4" name="Содержимое 3" descr="Спецоперация России на Украине"/>
          <p:cNvPicPr>
            <a:picLocks noGrp="1"/>
          </p:cNvPicPr>
          <p:nvPr>
            <p:ph sz="quarter" idx="1"/>
          </p:nvPr>
        </p:nvPicPr>
        <p:blipFill>
          <a:blip r:embed="rId2"/>
          <a:srcRect/>
          <a:stretch>
            <a:fillRect/>
          </a:stretch>
        </p:blipFill>
        <p:spPr bwMode="auto">
          <a:xfrm>
            <a:off x="457200" y="1643050"/>
            <a:ext cx="8229600" cy="4471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b="1" dirty="0">
              <a:solidFill>
                <a:srgbClr val="FF0000"/>
              </a:solidFill>
            </a:endParaRPr>
          </a:p>
        </p:txBody>
      </p:sp>
      <p:sp>
        <p:nvSpPr>
          <p:cNvPr id="3" name="Содержимое 2"/>
          <p:cNvSpPr>
            <a:spLocks noGrp="1"/>
          </p:cNvSpPr>
          <p:nvPr>
            <p:ph sz="quarter" idx="1"/>
          </p:nvPr>
        </p:nvSpPr>
        <p:spPr>
          <a:xfrm>
            <a:off x="457200" y="428604"/>
            <a:ext cx="8229600" cy="6000792"/>
          </a:xfrm>
        </p:spPr>
        <p:txBody>
          <a:bodyPr/>
          <a:lstStyle/>
          <a:p>
            <a:pPr algn="just">
              <a:buNone/>
            </a:pPr>
            <a:r>
              <a:rPr lang="ru-RU" dirty="0" smtClean="0"/>
              <a:t>         21 февраля 2022 года Президент РФ Владимир Путин подписал указ о признании ДНР и ЛНР независимыми государствами, он объяснил это отказом Украины выполнять Минские соглашения. Накануне принять такое решение посоветовали главе государства члены Совета безопасности России в полном составе.</a:t>
            </a:r>
          </a:p>
          <a:p>
            <a:pPr algn="just">
              <a:buNone/>
            </a:pPr>
            <a:r>
              <a:rPr lang="ru-RU" b="1" i="1" dirty="0" smtClean="0"/>
              <a:t>         24 февраля 2022 года Президент России Владимир Путин выступил с обращением к нации, в котором объявил о начале специальной военной операции в Донбассе. Обращение вышло в эфире федерального телевидения около 06:00.</a:t>
            </a:r>
            <a:endParaRPr lang="ru-RU" b="1" dirty="0" smtClean="0"/>
          </a:p>
          <a:p>
            <a:pPr>
              <a:buNone/>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85728"/>
            <a:ext cx="8229600" cy="5871232"/>
          </a:xfrm>
        </p:spPr>
        <p:txBody>
          <a:bodyPr/>
          <a:lstStyle/>
          <a:p>
            <a:pPr>
              <a:buNone/>
            </a:pPr>
            <a:r>
              <a:rPr lang="ru-RU" dirty="0" smtClean="0"/>
              <a:t>  </a:t>
            </a:r>
          </a:p>
          <a:p>
            <a:pPr algn="just">
              <a:buNone/>
            </a:pPr>
            <a:r>
              <a:rPr lang="ru-RU" dirty="0" smtClean="0"/>
              <a:t>          Решение было вынужденное, принятое в ответ на обращение глав двух республик Дениса </a:t>
            </a:r>
            <a:r>
              <a:rPr lang="ru-RU" dirty="0" err="1" smtClean="0"/>
              <a:t>Пушилина</a:t>
            </a:r>
            <a:r>
              <a:rPr lang="ru-RU" dirty="0" smtClean="0"/>
              <a:t> и Леонида Пасечника с просьбой о помощи в отражении агрессии со стороны Украины, которая стремится к силовому разрешению конфликта в Донбассе. В связи с этим, в соответствии со статьей 51, часть 7 Устава ООН, с санкции Совета Федерации и во исполнение ратифицированных Федеральным собранием договоров о дружбе и взаимопомощи с ДНР и ЛНР, принято решение о проведении специальной военной операции.</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Цели специальной военной операции</a:t>
            </a:r>
            <a:endParaRPr lang="ru-RU" b="1" dirty="0">
              <a:solidFill>
                <a:srgbClr val="FF0000"/>
              </a:solidFill>
            </a:endParaRPr>
          </a:p>
        </p:txBody>
      </p:sp>
      <p:sp>
        <p:nvSpPr>
          <p:cNvPr id="3" name="Содержимое 2"/>
          <p:cNvSpPr>
            <a:spLocks noGrp="1"/>
          </p:cNvSpPr>
          <p:nvPr>
            <p:ph sz="quarter" idx="1"/>
          </p:nvPr>
        </p:nvSpPr>
        <p:spPr/>
        <p:txBody>
          <a:bodyPr>
            <a:normAutofit lnSpcReduction="10000"/>
          </a:bodyPr>
          <a:lstStyle/>
          <a:p>
            <a:pPr lvl="0"/>
            <a:r>
              <a:rPr lang="ru-RU" dirty="0" smtClean="0"/>
              <a:t>Защита жителей ДНР и ЛНР, подвергающихся издевательствам и геноциду на протяжении восьми лет;</a:t>
            </a:r>
          </a:p>
          <a:p>
            <a:pPr lvl="0"/>
            <a:r>
              <a:rPr lang="ru-RU" dirty="0" smtClean="0"/>
              <a:t>Нейтральный и безъядерный статус Украины при обязательной демилитаризации страны;</a:t>
            </a:r>
          </a:p>
          <a:p>
            <a:pPr lvl="0"/>
            <a:r>
              <a:rPr lang="ru-RU" dirty="0" smtClean="0"/>
              <a:t>Денацификация Украины. Полное искоренение любой неонацистской и человеконенавистнической идеологии;</a:t>
            </a:r>
          </a:p>
          <a:p>
            <a:pPr lvl="0"/>
            <a:r>
              <a:rPr lang="ru-RU" dirty="0" smtClean="0"/>
              <a:t>Признание российской принадлежности Крыма;</a:t>
            </a:r>
          </a:p>
          <a:p>
            <a:pPr lvl="0"/>
            <a:r>
              <a:rPr lang="ru-RU" dirty="0" smtClean="0"/>
              <a:t>Признание Украиной суверенитета ДНР и ЛНР в административных границах Донецкой и Луганской областей.</a:t>
            </a: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Предпосылки начала специальной военной операции</a:t>
            </a:r>
            <a:endParaRPr lang="ru-RU" b="1" dirty="0">
              <a:solidFill>
                <a:srgbClr val="FF0000"/>
              </a:solidFill>
            </a:endParaRPr>
          </a:p>
        </p:txBody>
      </p:sp>
      <p:sp>
        <p:nvSpPr>
          <p:cNvPr id="3" name="Содержимое 2"/>
          <p:cNvSpPr>
            <a:spLocks noGrp="1"/>
          </p:cNvSpPr>
          <p:nvPr>
            <p:ph sz="quarter" idx="1"/>
          </p:nvPr>
        </p:nvSpPr>
        <p:spPr/>
        <p:txBody>
          <a:bodyPr/>
          <a:lstStyle/>
          <a:p>
            <a:pPr>
              <a:buNone/>
            </a:pPr>
            <a:r>
              <a:rPr lang="ru-RU" dirty="0" smtClean="0"/>
              <a:t>          В 2014 году в Киеве совершился </a:t>
            </a:r>
            <a:r>
              <a:rPr lang="ru-RU" dirty="0" err="1" smtClean="0"/>
              <a:t>госпереворот</a:t>
            </a:r>
            <a:r>
              <a:rPr lang="ru-RU" dirty="0" smtClean="0"/>
              <a:t> под нацистскими флагами и лозунгами. С тех пор на протяжении 8 лет новые власти Украины планомерно уничтожали русскоязычное население и русскую идентичность. Все это время на мирные города Луганской и Донецкой областей, не согласных с нацистским Киевом и выбравших путь независимости, летели ракеты и мины, убивающие женщин, стариков и детей, которые выросли, не зная мирной жизни.</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just">
              <a:buNone/>
            </a:pPr>
            <a:r>
              <a:rPr lang="ru-RU" dirty="0" smtClean="0"/>
              <a:t>        Под обстрелами Киева, только по официальным данным ООН, погибли около 14 тысяч человек, среди них более 150 детей. Украинские власти использовали запрещенное вооружение, тяжелую артиллерию и минометы. При этом удары наносились не по военным объектам, а по жизненно важной инфраструктуре: водопроводам, очистным сооружениям и жилым массивам.</a:t>
            </a:r>
          </a:p>
          <a:p>
            <a:pPr>
              <a:buNone/>
            </a:pP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Ядерные угрозы миру от </a:t>
            </a:r>
            <a:r>
              <a:rPr lang="ru-RU" b="1" dirty="0" err="1" smtClean="0">
                <a:solidFill>
                  <a:srgbClr val="FF0000"/>
                </a:solidFill>
              </a:rPr>
              <a:t>Зеленского</a:t>
            </a:r>
            <a:endParaRPr lang="ru-RU" dirty="0">
              <a:solidFill>
                <a:srgbClr val="FF0000"/>
              </a:solidFill>
            </a:endParaRPr>
          </a:p>
        </p:txBody>
      </p:sp>
      <p:sp>
        <p:nvSpPr>
          <p:cNvPr id="3" name="Содержимое 2"/>
          <p:cNvSpPr>
            <a:spLocks noGrp="1"/>
          </p:cNvSpPr>
          <p:nvPr>
            <p:ph sz="quarter" idx="1"/>
          </p:nvPr>
        </p:nvSpPr>
        <p:spPr/>
        <p:txBody>
          <a:bodyPr>
            <a:normAutofit fontScale="92500" lnSpcReduction="20000"/>
          </a:bodyPr>
          <a:lstStyle/>
          <a:p>
            <a:pPr algn="just">
              <a:buNone/>
            </a:pPr>
            <a:r>
              <a:rPr lang="ru-RU" dirty="0" smtClean="0"/>
              <a:t>               На Мюнхенской конференции 19 февраля 2022 года </a:t>
            </a:r>
            <a:r>
              <a:rPr lang="ru-RU" dirty="0" err="1" smtClean="0"/>
              <a:t>Зеленский</a:t>
            </a:r>
            <a:r>
              <a:rPr lang="ru-RU" dirty="0" smtClean="0"/>
              <a:t> пригрозил всему миру обзавестись ядерным оружием.</a:t>
            </a:r>
          </a:p>
          <a:p>
            <a:pPr algn="just">
              <a:buNone/>
            </a:pPr>
            <a:r>
              <a:rPr lang="ru-RU" dirty="0" smtClean="0"/>
              <a:t>              «Я как президент впервые инициирую проведение консультаций в рамках Будапештского меморандума. Украина делает это в четвертый раз. Но и Украина, и я — делаем это в последний раз. Если они снова не состоятся или по их результатам не примут конкретные решения по гарантиям безопасности для нашего государства, Украина будет иметь полное право считать, что Будапештский меморандум не работает и все пакетные решения 1994 года поставлены под сомнение».</a:t>
            </a:r>
          </a:p>
          <a:p>
            <a:pPr algn="just">
              <a:buNone/>
            </a:pPr>
            <a:r>
              <a:rPr lang="ru-RU" dirty="0" smtClean="0"/>
              <a:t>             Будапештский меморандум подразумевал отказ Украины от создания собственного ядерного потенциала и уничтожение ядерных боеприпасов, доставшихся по наследству от СССР.</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Атака на территориальную целостность России</a:t>
            </a:r>
            <a:endParaRPr lang="ru-RU" dirty="0">
              <a:solidFill>
                <a:srgbClr val="FF0000"/>
              </a:solidFill>
            </a:endParaRPr>
          </a:p>
        </p:txBody>
      </p:sp>
      <p:sp>
        <p:nvSpPr>
          <p:cNvPr id="3" name="Содержимое 2"/>
          <p:cNvSpPr>
            <a:spLocks noGrp="1"/>
          </p:cNvSpPr>
          <p:nvPr>
            <p:ph sz="quarter" idx="1"/>
          </p:nvPr>
        </p:nvSpPr>
        <p:spPr/>
        <p:txBody>
          <a:bodyPr>
            <a:normAutofit fontScale="85000" lnSpcReduction="20000"/>
          </a:bodyPr>
          <a:lstStyle/>
          <a:p>
            <a:pPr>
              <a:buNone/>
            </a:pPr>
            <a:r>
              <a:rPr lang="ru-RU" dirty="0" smtClean="0"/>
              <a:t>          В тот же день, 19 февраля 2022 года, два реактивных снаряда упали на территории Тарасовского района Ростовской области. А 21 февраля выпущенным с Украины снарядом был уничтожен российский пункт несения службы пограничных нарядов. По данным российской разведки, эти запуски были «пробными шарами» перед полноценной операцией, в ходе которой Киев планировал насильно вернуть себе Донбасс и вторгнуться в Крым.</a:t>
            </a:r>
          </a:p>
          <a:p>
            <a:pPr>
              <a:buNone/>
            </a:pPr>
            <a:r>
              <a:rPr lang="ru-RU" dirty="0" smtClean="0"/>
              <a:t>           Подтверждают это и независимые источники, причем на этом план бы не остановился. В частности, бывший премьер-министр Украины Николай Азаров заявил, что далее по плану НАТО на Украине должны были разместиться 4 бригады, в том числе воздушная, с возможностью несения ядерных боеголовок. Войска Запада появились бы на территории страны буквально через 2-3 месяца и до конца года уже могли спровоцировать конфликт с Россией с применением ядерного оружия, пишет Азаров.</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6215106"/>
          </a:xfrm>
        </p:spPr>
        <p:txBody>
          <a:bodyPr>
            <a:normAutofit/>
          </a:bodyPr>
          <a:lstStyle/>
          <a:p>
            <a:pPr>
              <a:buNone/>
            </a:pPr>
            <a:r>
              <a:rPr lang="ru-RU" i="1" dirty="0" smtClean="0">
                <a:solidFill>
                  <a:schemeClr val="accent3">
                    <a:lumMod val="75000"/>
                  </a:schemeClr>
                </a:solidFill>
              </a:rPr>
              <a:t>    Мы все -- одна семья... Пусть разругались,</a:t>
            </a:r>
            <a:br>
              <a:rPr lang="ru-RU" i="1" dirty="0" smtClean="0">
                <a:solidFill>
                  <a:schemeClr val="accent3">
                    <a:lumMod val="75000"/>
                  </a:schemeClr>
                </a:solidFill>
              </a:rPr>
            </a:br>
            <a:r>
              <a:rPr lang="ru-RU" i="1" dirty="0" smtClean="0">
                <a:solidFill>
                  <a:schemeClr val="accent3">
                    <a:lumMod val="75000"/>
                  </a:schemeClr>
                </a:solidFill>
              </a:rPr>
              <a:t>Но ссоры ведь случаются в семье...</a:t>
            </a:r>
            <a:br>
              <a:rPr lang="ru-RU" i="1" dirty="0" smtClean="0">
                <a:solidFill>
                  <a:schemeClr val="accent3">
                    <a:lumMod val="75000"/>
                  </a:schemeClr>
                </a:solidFill>
              </a:rPr>
            </a:br>
            <a:r>
              <a:rPr lang="ru-RU" i="1" dirty="0" smtClean="0">
                <a:solidFill>
                  <a:schemeClr val="accent3">
                    <a:lumMod val="75000"/>
                  </a:schemeClr>
                </a:solidFill>
              </a:rPr>
              <a:t>И главное, чтоб мы людьми остались,</a:t>
            </a:r>
            <a:br>
              <a:rPr lang="ru-RU" i="1" dirty="0" smtClean="0">
                <a:solidFill>
                  <a:schemeClr val="accent3">
                    <a:lumMod val="75000"/>
                  </a:schemeClr>
                </a:solidFill>
              </a:rPr>
            </a:br>
            <a:r>
              <a:rPr lang="ru-RU" i="1" dirty="0" smtClean="0">
                <a:solidFill>
                  <a:schemeClr val="accent3">
                    <a:lumMod val="75000"/>
                  </a:schemeClr>
                </a:solidFill>
              </a:rPr>
              <a:t>А не зверьми, готовыми к войне,</a:t>
            </a:r>
            <a:br>
              <a:rPr lang="ru-RU" i="1" dirty="0" smtClean="0">
                <a:solidFill>
                  <a:schemeClr val="accent3">
                    <a:lumMod val="75000"/>
                  </a:schemeClr>
                </a:solidFill>
              </a:rPr>
            </a:br>
            <a:r>
              <a:rPr lang="ru-RU" i="1" dirty="0" smtClean="0">
                <a:solidFill>
                  <a:schemeClr val="accent3">
                    <a:lumMod val="75000"/>
                  </a:schemeClr>
                </a:solidFill>
              </a:rPr>
              <a:t/>
            </a:r>
            <a:br>
              <a:rPr lang="ru-RU" i="1" dirty="0" smtClean="0">
                <a:solidFill>
                  <a:schemeClr val="accent3">
                    <a:lumMod val="75000"/>
                  </a:schemeClr>
                </a:solidFill>
              </a:rPr>
            </a:br>
            <a:r>
              <a:rPr lang="ru-RU" i="1" dirty="0" smtClean="0">
                <a:solidFill>
                  <a:schemeClr val="accent3">
                    <a:lumMod val="75000"/>
                  </a:schemeClr>
                </a:solidFill>
              </a:rPr>
              <a:t>За земли, за туманные идеи,</a:t>
            </a:r>
            <a:br>
              <a:rPr lang="ru-RU" i="1" dirty="0" smtClean="0">
                <a:solidFill>
                  <a:schemeClr val="accent3">
                    <a:lumMod val="75000"/>
                  </a:schemeClr>
                </a:solidFill>
              </a:rPr>
            </a:br>
            <a:r>
              <a:rPr lang="ru-RU" i="1" dirty="0" smtClean="0">
                <a:solidFill>
                  <a:schemeClr val="accent3">
                    <a:lumMod val="75000"/>
                  </a:schemeClr>
                </a:solidFill>
              </a:rPr>
              <a:t>Забыв о том, что детям нужен мир...</a:t>
            </a:r>
            <a:br>
              <a:rPr lang="ru-RU" i="1" dirty="0" smtClean="0">
                <a:solidFill>
                  <a:schemeClr val="accent3">
                    <a:lumMod val="75000"/>
                  </a:schemeClr>
                </a:solidFill>
              </a:rPr>
            </a:br>
            <a:r>
              <a:rPr lang="ru-RU" i="1" dirty="0" smtClean="0">
                <a:solidFill>
                  <a:schemeClr val="accent3">
                    <a:lumMod val="75000"/>
                  </a:schemeClr>
                </a:solidFill>
              </a:rPr>
              <a:t>Я думать по-другому не умею...</a:t>
            </a:r>
            <a:br>
              <a:rPr lang="ru-RU" i="1" dirty="0" smtClean="0">
                <a:solidFill>
                  <a:schemeClr val="accent3">
                    <a:lumMod val="75000"/>
                  </a:schemeClr>
                </a:solidFill>
              </a:rPr>
            </a:br>
            <a:r>
              <a:rPr lang="ru-RU" i="1" dirty="0" smtClean="0">
                <a:solidFill>
                  <a:schemeClr val="accent3">
                    <a:lumMod val="75000"/>
                  </a:schemeClr>
                </a:solidFill>
              </a:rPr>
              <a:t>А мы для власти нашей -- просто тир...</a:t>
            </a:r>
            <a:br>
              <a:rPr lang="ru-RU" i="1" dirty="0" smtClean="0">
                <a:solidFill>
                  <a:schemeClr val="accent3">
                    <a:lumMod val="75000"/>
                  </a:schemeClr>
                </a:solidFill>
              </a:rPr>
            </a:br>
            <a:r>
              <a:rPr lang="ru-RU" i="1" dirty="0" smtClean="0">
                <a:solidFill>
                  <a:schemeClr val="accent3">
                    <a:lumMod val="75000"/>
                  </a:schemeClr>
                </a:solidFill>
              </a:rPr>
              <a:t/>
            </a:r>
            <a:br>
              <a:rPr lang="ru-RU" i="1" dirty="0" smtClean="0">
                <a:solidFill>
                  <a:schemeClr val="accent3">
                    <a:lumMod val="75000"/>
                  </a:schemeClr>
                </a:solidFill>
              </a:rPr>
            </a:br>
            <a:r>
              <a:rPr lang="ru-RU" i="1" dirty="0" smtClean="0">
                <a:solidFill>
                  <a:schemeClr val="accent3">
                    <a:lumMod val="75000"/>
                  </a:schemeClr>
                </a:solidFill>
              </a:rPr>
              <a:t>Хотят, на нас же армию направят...</a:t>
            </a:r>
            <a:br>
              <a:rPr lang="ru-RU" i="1" dirty="0" smtClean="0">
                <a:solidFill>
                  <a:schemeClr val="accent3">
                    <a:lumMod val="75000"/>
                  </a:schemeClr>
                </a:solidFill>
              </a:rPr>
            </a:br>
            <a:r>
              <a:rPr lang="ru-RU" i="1" dirty="0" smtClean="0">
                <a:solidFill>
                  <a:schemeClr val="accent3">
                    <a:lumMod val="75000"/>
                  </a:schemeClr>
                </a:solidFill>
              </a:rPr>
              <a:t>Хотят, на воздух нам введут налог...</a:t>
            </a:r>
            <a:br>
              <a:rPr lang="ru-RU" i="1" dirty="0" smtClean="0">
                <a:solidFill>
                  <a:schemeClr val="accent3">
                    <a:lumMod val="75000"/>
                  </a:schemeClr>
                </a:solidFill>
              </a:rPr>
            </a:br>
            <a:r>
              <a:rPr lang="ru-RU" i="1" dirty="0" smtClean="0">
                <a:solidFill>
                  <a:schemeClr val="accent3">
                    <a:lumMod val="75000"/>
                  </a:schemeClr>
                </a:solidFill>
              </a:rPr>
              <a:t>Но разлюбить Россию не заставят...</a:t>
            </a:r>
            <a:br>
              <a:rPr lang="ru-RU" i="1" dirty="0" smtClean="0">
                <a:solidFill>
                  <a:schemeClr val="accent3">
                    <a:lumMod val="75000"/>
                  </a:schemeClr>
                </a:solidFill>
              </a:rPr>
            </a:br>
            <a:r>
              <a:rPr lang="ru-RU" i="1" dirty="0" smtClean="0">
                <a:solidFill>
                  <a:schemeClr val="accent3">
                    <a:lumMod val="75000"/>
                  </a:schemeClr>
                </a:solidFill>
              </a:rPr>
              <a:t>Пока мы вместе, с нами вместе Бог!</a:t>
            </a:r>
            <a:br>
              <a:rPr lang="ru-RU" i="1" dirty="0" smtClean="0">
                <a:solidFill>
                  <a:schemeClr val="accent3">
                    <a:lumMod val="75000"/>
                  </a:schemeClr>
                </a:solidFill>
              </a:rPr>
            </a:b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85728"/>
            <a:ext cx="8229600" cy="5871232"/>
          </a:xfrm>
        </p:spPr>
        <p:txBody>
          <a:bodyPr>
            <a:normAutofit lnSpcReduction="10000"/>
          </a:bodyPr>
          <a:lstStyle/>
          <a:p>
            <a:pPr>
              <a:buNone/>
            </a:pPr>
            <a:r>
              <a:rPr lang="ru-RU" dirty="0" smtClean="0"/>
              <a:t>        Подтверждают это и независимые источники, причем на этом план бы не остановился. В частности, бывший премьер-министр Украины Николай Азаров заявил, что далее по плану НАТО на Украине должны были разместиться 4 бригады, в том числе воздушная, с возможностью несения ядерных боеголовок. Войска Запада появились бы на территории страны буквально через 2-3 месяца и до конца года уже могли спровоцировать конфликт с Россией с применением ядерного оружия, пишет Азаров.</a:t>
            </a:r>
          </a:p>
          <a:p>
            <a:pPr>
              <a:buNone/>
            </a:pPr>
            <a:r>
              <a:rPr lang="ru-RU" dirty="0" smtClean="0"/>
              <a:t>            Россия решила навести на Украине порядок, чтобы избежать Третьей мировой войны и нападения на свою территорию, кроме того, на Украине готовили провокацию для уничтожения населения в ЛНР и ДНР, и Путин спас сотни тысяч жизней, уверен Азаров.</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142852"/>
            <a:ext cx="8229600" cy="6014108"/>
          </a:xfrm>
        </p:spPr>
        <p:txBody>
          <a:bodyPr/>
          <a:lstStyle/>
          <a:p>
            <a:pPr algn="just">
              <a:buNone/>
            </a:pPr>
            <a:r>
              <a:rPr lang="ru-RU" dirty="0" smtClean="0"/>
              <a:t>             Чтобы предотвратить разворачивание вышеописанной ситуации, 24 февраля 2022 года президент России Владимир Путин объявил о начале специальной операции по установлению мира на территории Украины.</a:t>
            </a:r>
          </a:p>
          <a:p>
            <a:pPr algn="just">
              <a:buNone/>
            </a:pPr>
            <a:endParaRPr lang="ru-RU" dirty="0" smtClean="0"/>
          </a:p>
          <a:p>
            <a:pPr algn="just">
              <a:buNone/>
            </a:pPr>
            <a:endParaRPr lang="ru-RU" dirty="0"/>
          </a:p>
        </p:txBody>
      </p:sp>
      <p:pic>
        <p:nvPicPr>
          <p:cNvPr id="5" name="Picture 2" descr="C:\Users\Гость\Desktop\55.jpg"/>
          <p:cNvPicPr>
            <a:picLocks noChangeAspect="1" noChangeArrowheads="1"/>
          </p:cNvPicPr>
          <p:nvPr/>
        </p:nvPicPr>
        <p:blipFill>
          <a:blip r:embed="rId2"/>
          <a:srcRect/>
          <a:stretch>
            <a:fillRect/>
          </a:stretch>
        </p:blipFill>
        <p:spPr bwMode="auto">
          <a:xfrm>
            <a:off x="285720" y="2214554"/>
            <a:ext cx="8501122" cy="428628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642918"/>
            <a:ext cx="8229600" cy="5514042"/>
          </a:xfrm>
        </p:spPr>
        <p:txBody>
          <a:bodyPr>
            <a:normAutofit fontScale="92500"/>
          </a:bodyPr>
          <a:lstStyle/>
          <a:p>
            <a:pPr>
              <a:buNone/>
            </a:pPr>
            <a:r>
              <a:rPr lang="ru-RU" b="1" dirty="0" smtClean="0"/>
              <a:t>Хроника событий специальной военной операции</a:t>
            </a:r>
          </a:p>
          <a:p>
            <a:r>
              <a:rPr lang="ru-RU" b="1" dirty="0" smtClean="0"/>
              <a:t>24.02.2022 г.</a:t>
            </a:r>
            <a:r>
              <a:rPr lang="ru-RU" dirty="0" smtClean="0"/>
              <a:t> </a:t>
            </a:r>
            <a:r>
              <a:rPr lang="ru-RU" u="sng" dirty="0" smtClean="0">
                <a:hlinkClick r:id="rId2"/>
              </a:rPr>
              <a:t>Выступление Путина В.В. о начале специальной военной операции</a:t>
            </a:r>
            <a:endParaRPr lang="ru-RU" dirty="0" smtClean="0"/>
          </a:p>
          <a:p>
            <a:r>
              <a:rPr lang="ru-RU" b="1" dirty="0" smtClean="0"/>
              <a:t>29.03.2022 г.</a:t>
            </a:r>
            <a:r>
              <a:rPr lang="ru-RU" dirty="0" smtClean="0"/>
              <a:t> </a:t>
            </a:r>
            <a:r>
              <a:rPr lang="ru-RU" u="sng" dirty="0" smtClean="0">
                <a:hlinkClick r:id="rId3"/>
              </a:rPr>
              <a:t>Завершение первого этапа специальной военной операции</a:t>
            </a:r>
            <a:endParaRPr lang="ru-RU" dirty="0" smtClean="0"/>
          </a:p>
          <a:p>
            <a:r>
              <a:rPr lang="ru-RU" b="1" dirty="0" smtClean="0"/>
              <a:t>03.07.2022 г.</a:t>
            </a:r>
            <a:r>
              <a:rPr lang="ru-RU" dirty="0" smtClean="0"/>
              <a:t> </a:t>
            </a:r>
            <a:r>
              <a:rPr lang="ru-RU" u="sng" dirty="0" smtClean="0">
                <a:hlinkClick r:id="rId4"/>
              </a:rPr>
              <a:t>Освобождение Луганской Народной Республики</a:t>
            </a:r>
            <a:endParaRPr lang="ru-RU" dirty="0" smtClean="0"/>
          </a:p>
          <a:p>
            <a:r>
              <a:rPr lang="ru-RU" b="1" dirty="0" smtClean="0"/>
              <a:t>21.09.2022 г.</a:t>
            </a:r>
            <a:r>
              <a:rPr lang="ru-RU" dirty="0" smtClean="0"/>
              <a:t> </a:t>
            </a:r>
            <a:r>
              <a:rPr lang="ru-RU" u="sng" dirty="0" smtClean="0">
                <a:hlinkClick r:id="rId5"/>
              </a:rPr>
              <a:t>Обращение Путина В.В. о частичной мобилизации в России</a:t>
            </a:r>
            <a:endParaRPr lang="ru-RU" dirty="0" smtClean="0"/>
          </a:p>
          <a:p>
            <a:r>
              <a:rPr lang="ru-RU" b="1" dirty="0" smtClean="0"/>
              <a:t>21.09.2022 г.</a:t>
            </a:r>
            <a:r>
              <a:rPr lang="ru-RU" dirty="0" smtClean="0"/>
              <a:t> </a:t>
            </a:r>
            <a:r>
              <a:rPr lang="ru-RU" u="sng" dirty="0" smtClean="0">
                <a:hlinkClick r:id="rId6"/>
              </a:rPr>
              <a:t>Частичная мобилизация в России</a:t>
            </a:r>
            <a:endParaRPr lang="ru-RU" dirty="0" smtClean="0"/>
          </a:p>
          <a:p>
            <a:r>
              <a:rPr lang="ru-RU" b="1" dirty="0" smtClean="0"/>
              <a:t>23.09.2022 г. – 27.09.2022г.</a:t>
            </a:r>
            <a:r>
              <a:rPr lang="ru-RU" dirty="0" smtClean="0"/>
              <a:t> </a:t>
            </a:r>
            <a:r>
              <a:rPr lang="ru-RU" u="sng" dirty="0" smtClean="0">
                <a:hlinkClick r:id="rId7"/>
              </a:rPr>
              <a:t>Референдумы в ДНР, ЛНР, Херсонской и Запорожской областях</a:t>
            </a:r>
            <a:endParaRPr lang="ru-RU" dirty="0" smtClean="0"/>
          </a:p>
          <a:p>
            <a:r>
              <a:rPr lang="ru-RU" b="1" dirty="0" smtClean="0"/>
              <a:t>19.10.2022 г.</a:t>
            </a:r>
            <a:r>
              <a:rPr lang="ru-RU" dirty="0" smtClean="0"/>
              <a:t> </a:t>
            </a:r>
            <a:r>
              <a:rPr lang="ru-RU" u="sng" dirty="0" smtClean="0">
                <a:hlinkClick r:id="rId8"/>
              </a:rPr>
              <a:t>Введение военного положения в регионах РФ</a:t>
            </a: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Autofit/>
          </a:bodyPr>
          <a:lstStyle/>
          <a:p>
            <a:pPr algn="ctr"/>
            <a:r>
              <a:rPr lang="ru-RU" sz="3600" b="1" dirty="0" smtClean="0">
                <a:solidFill>
                  <a:srgbClr val="FF0000"/>
                </a:solidFill>
              </a:rPr>
              <a:t>Беседа    четвёртая.  </a:t>
            </a:r>
            <a:br>
              <a:rPr lang="ru-RU" sz="3600" b="1" dirty="0" smtClean="0">
                <a:solidFill>
                  <a:srgbClr val="FF0000"/>
                </a:solidFill>
              </a:rPr>
            </a:br>
            <a:r>
              <a:rPr lang="ru-RU" sz="3600" b="1" dirty="0" smtClean="0">
                <a:solidFill>
                  <a:srgbClr val="FF0000"/>
                </a:solidFill>
              </a:rPr>
              <a:t> Семь позиций Громова.</a:t>
            </a:r>
            <a:r>
              <a:rPr lang="ru-RU" sz="3600" dirty="0" smtClean="0">
                <a:solidFill>
                  <a:srgbClr val="FF0000"/>
                </a:solidFill>
              </a:rPr>
              <a:t/>
            </a:r>
            <a:br>
              <a:rPr lang="ru-RU" sz="3600" dirty="0" smtClean="0">
                <a:solidFill>
                  <a:srgbClr val="FF0000"/>
                </a:solidFill>
              </a:rPr>
            </a:br>
            <a:r>
              <a:rPr lang="ru-RU" sz="3600" b="1" dirty="0" smtClean="0">
                <a:solidFill>
                  <a:srgbClr val="FF0000"/>
                </a:solidFill>
              </a:rPr>
              <a:t>Взгляд последнего </a:t>
            </a:r>
            <a:r>
              <a:rPr lang="ru-RU" sz="3600" b="1" smtClean="0">
                <a:solidFill>
                  <a:srgbClr val="FF0000"/>
                </a:solidFill>
              </a:rPr>
              <a:t>командующего </a:t>
            </a:r>
            <a:br>
              <a:rPr lang="ru-RU" sz="3600" b="1" smtClean="0">
                <a:solidFill>
                  <a:srgbClr val="FF0000"/>
                </a:solidFill>
              </a:rPr>
            </a:br>
            <a:r>
              <a:rPr lang="ru-RU" sz="3600" b="1" smtClean="0">
                <a:solidFill>
                  <a:srgbClr val="FF0000"/>
                </a:solidFill>
              </a:rPr>
              <a:t>в </a:t>
            </a:r>
            <a:r>
              <a:rPr lang="ru-RU" sz="3600" b="1" dirty="0" smtClean="0">
                <a:solidFill>
                  <a:srgbClr val="FF0000"/>
                </a:solidFill>
              </a:rPr>
              <a:t>Афганистане на СВО</a:t>
            </a:r>
            <a:endParaRPr lang="ru-RU" sz="3600" dirty="0"/>
          </a:p>
        </p:txBody>
      </p:sp>
      <p:pic>
        <p:nvPicPr>
          <p:cNvPr id="4" name="Содержимое 3" descr="Председатель Всероссийской общественной организации ветеранов «Боевое братство» Герой Советского Союза Борис Громов.">
            <a:hlinkClick r:id="rId2" tgtFrame="&quot;_blank&quot;"/>
          </p:cNvPr>
          <p:cNvPicPr>
            <a:picLocks noGrp="1"/>
          </p:cNvPicPr>
          <p:nvPr>
            <p:ph sz="quarter" idx="1"/>
          </p:nvPr>
        </p:nvPicPr>
        <p:blipFill>
          <a:blip r:embed="rId3"/>
          <a:stretch>
            <a:fillRect/>
          </a:stretch>
        </p:blipFill>
        <p:spPr bwMode="auto">
          <a:xfrm>
            <a:off x="1524380" y="2643182"/>
            <a:ext cx="6095239"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t"/>
            <a:r>
              <a:rPr lang="ru-RU" sz="3200" b="1" dirty="0" smtClean="0">
                <a:solidFill>
                  <a:srgbClr val="FF0000"/>
                </a:solidFill>
              </a:rPr>
              <a:t>«Неонацизм возродился на Украине»</a:t>
            </a:r>
            <a:br>
              <a:rPr lang="ru-RU" sz="3200" b="1" dirty="0" smtClean="0">
                <a:solidFill>
                  <a:srgbClr val="FF0000"/>
                </a:solidFill>
              </a:rPr>
            </a:br>
            <a:endParaRPr lang="ru-RU" sz="3200" dirty="0">
              <a:solidFill>
                <a:srgbClr val="FF0000"/>
              </a:solidFill>
            </a:endParaRPr>
          </a:p>
        </p:txBody>
      </p:sp>
      <p:sp>
        <p:nvSpPr>
          <p:cNvPr id="3" name="Содержимое 2"/>
          <p:cNvSpPr>
            <a:spLocks noGrp="1"/>
          </p:cNvSpPr>
          <p:nvPr>
            <p:ph sz="quarter" idx="1"/>
          </p:nvPr>
        </p:nvSpPr>
        <p:spPr>
          <a:xfrm>
            <a:off x="457200" y="857232"/>
            <a:ext cx="8229600" cy="5715040"/>
          </a:xfrm>
        </p:spPr>
        <p:txBody>
          <a:bodyPr>
            <a:normAutofit/>
          </a:bodyPr>
          <a:lstStyle/>
          <a:p>
            <a:pPr algn="just" fontAlgn="t">
              <a:buNone/>
            </a:pPr>
            <a:r>
              <a:rPr lang="ru-RU" dirty="0" smtClean="0"/>
              <a:t>           «Правящие элиты западного сообщества и США на протяжении трех последних десятилетий </a:t>
            </a:r>
            <a:r>
              <a:rPr lang="ru-RU" b="1" dirty="0" smtClean="0"/>
              <a:t>закрывали глаза на формирование явно неонацистского государства Украина</a:t>
            </a:r>
            <a:r>
              <a:rPr lang="ru-RU" dirty="0" smtClean="0"/>
              <a:t>, в котором открыто пропагандируются символы гитлеровской Германии, искажается история, запрещается русский язык, русские средства массовой информации, разрушаются памятники, отбирается имущество Русской Православной Церкви. Воспитано целое поколение украинской молодежи в ненависти и презрении к России и которое целенаправленно готовилось для конфронтации с Российской Федерацией.                              </a:t>
            </a:r>
          </a:p>
          <a:p>
            <a:pPr>
              <a:buNone/>
            </a:pP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5404"/>
          </a:xfrm>
        </p:spPr>
        <p:txBody>
          <a:bodyPr>
            <a:normAutofit fontScale="90000"/>
          </a:bodyPr>
          <a:lstStyle/>
          <a:p>
            <a:endParaRPr lang="ru-RU" dirty="0"/>
          </a:p>
        </p:txBody>
      </p:sp>
      <p:sp>
        <p:nvSpPr>
          <p:cNvPr id="3" name="Содержимое 2"/>
          <p:cNvSpPr>
            <a:spLocks noGrp="1"/>
          </p:cNvSpPr>
          <p:nvPr>
            <p:ph sz="quarter" idx="1"/>
          </p:nvPr>
        </p:nvSpPr>
        <p:spPr>
          <a:xfrm>
            <a:off x="457200" y="642918"/>
            <a:ext cx="8229600" cy="5483245"/>
          </a:xfrm>
        </p:spPr>
        <p:txBody>
          <a:bodyPr>
            <a:normAutofit/>
          </a:bodyPr>
          <a:lstStyle/>
          <a:p>
            <a:pPr algn="just" fontAlgn="t">
              <a:buNone/>
            </a:pPr>
            <a:r>
              <a:rPr lang="ru-RU" sz="3200" dirty="0" smtClean="0"/>
              <a:t>               Начиная с 2014 года Украина подготовила вместе с НАТО 47 неонацистских формирований, насчитывающих десятки тысяч боевиков. И это происходило вопреки тому, что в Великой Отечественной войне 1941–1945 гг. от рук фашистов погибло 1 377 000 военнослужащих украинцев и 6 500 000 мирных жителей Украины», — пишет Борис Громов своему норвежскому коллеге. </a:t>
            </a:r>
            <a:endParaRPr lang="ru-RU"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pPr algn="ctr" fontAlgn="t"/>
            <a:r>
              <a:rPr lang="ru-RU" b="1" dirty="0" smtClean="0">
                <a:solidFill>
                  <a:srgbClr val="FF0000"/>
                </a:solidFill>
              </a:rPr>
              <a:t>«Не Россия начала эту войну!»</a:t>
            </a:r>
            <a:endParaRPr lang="ru-RU" b="1" dirty="0">
              <a:solidFill>
                <a:srgbClr val="FF0000"/>
              </a:solidFill>
            </a:endParaRPr>
          </a:p>
        </p:txBody>
      </p:sp>
      <p:sp>
        <p:nvSpPr>
          <p:cNvPr id="3" name="Содержимое 2"/>
          <p:cNvSpPr>
            <a:spLocks noGrp="1"/>
          </p:cNvSpPr>
          <p:nvPr>
            <p:ph sz="quarter" idx="1"/>
          </p:nvPr>
        </p:nvSpPr>
        <p:spPr>
          <a:xfrm>
            <a:off x="457200" y="1071546"/>
            <a:ext cx="8229600" cy="5054617"/>
          </a:xfrm>
        </p:spPr>
        <p:txBody>
          <a:bodyPr>
            <a:noAutofit/>
          </a:bodyPr>
          <a:lstStyle/>
          <a:p>
            <a:pPr algn="just" fontAlgn="t">
              <a:buNone/>
            </a:pPr>
            <a:r>
              <a:rPr lang="ru-RU" sz="3200" dirty="0" smtClean="0"/>
              <a:t>           «Годами «цивилизованный Запад» игнорировал трагедию народа Донбасса, который девять лет страдал от регулярных обстрелов и нападений со стороны </a:t>
            </a:r>
            <a:r>
              <a:rPr lang="ru-RU" sz="3200" dirty="0" err="1" smtClean="0"/>
              <a:t>нацбатальонов</a:t>
            </a:r>
            <a:r>
              <a:rPr lang="ru-RU" sz="3200" dirty="0" smtClean="0"/>
              <a:t>.</a:t>
            </a:r>
          </a:p>
          <a:p>
            <a:pPr algn="just" fontAlgn="t">
              <a:buNone/>
            </a:pPr>
            <a:r>
              <a:rPr lang="ru-RU" sz="3200" dirty="0" smtClean="0"/>
              <a:t>           В декабре 2022 года почти все 50 стран, ранее входившие в состав антигитлеровской коалиции впервые в истории ООН проголосовали против внесённой Россией резолюции под названием «Борьба с героизацией нацизма, неонацизмом…».</a:t>
            </a:r>
            <a:endParaRPr lang="ru-RU"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sz="quarter" idx="1"/>
          </p:nvPr>
        </p:nvSpPr>
        <p:spPr>
          <a:xfrm>
            <a:off x="457200" y="571480"/>
            <a:ext cx="8229600" cy="5554683"/>
          </a:xfrm>
        </p:spPr>
        <p:txBody>
          <a:bodyPr/>
          <a:lstStyle/>
          <a:p>
            <a:pPr algn="just" fontAlgn="t">
              <a:buNone/>
            </a:pPr>
            <a:r>
              <a:rPr lang="ru-RU" dirty="0" smtClean="0"/>
              <a:t>          </a:t>
            </a:r>
            <a:r>
              <a:rPr lang="ru-RU" sz="3200" dirty="0" smtClean="0"/>
              <a:t>И этого следовало ожидать. В ряде стран пришли к власти деятели, благосклонно относящиеся к идеям радикального национализма, граничащего с нацизмом. Те, кто принимает решения на отправку Украине «</a:t>
            </a:r>
            <a:r>
              <a:rPr lang="ru-RU" sz="3200" dirty="0" err="1" smtClean="0"/>
              <a:t>Джавелинов</a:t>
            </a:r>
            <a:r>
              <a:rPr lang="ru-RU" sz="3200" dirty="0" smtClean="0"/>
              <a:t>», «</a:t>
            </a:r>
            <a:r>
              <a:rPr lang="ru-RU" sz="3200" dirty="0" err="1" smtClean="0"/>
              <a:t>Хаймерсов</a:t>
            </a:r>
            <a:r>
              <a:rPr lang="ru-RU" sz="3200" dirty="0" smtClean="0"/>
              <a:t>», танков Т-72, «Леопардов», артиллерийских систем, самолетов из запасов всех восточных стран НАТО и закупаемых по всему миру», — считает Громов.</a:t>
            </a:r>
            <a:endParaRPr lang="ru-RU"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fontScale="90000"/>
          </a:bodyPr>
          <a:lstStyle/>
          <a:p>
            <a:pPr algn="ctr"/>
            <a:r>
              <a:rPr lang="ru-RU" b="1" dirty="0" smtClean="0">
                <a:solidFill>
                  <a:srgbClr val="FF0000"/>
                </a:solidFill>
              </a:rPr>
              <a:t>«Мы вернулись в 1945-й, </a:t>
            </a:r>
            <a:br>
              <a:rPr lang="ru-RU" b="1" dirty="0" smtClean="0">
                <a:solidFill>
                  <a:srgbClr val="FF0000"/>
                </a:solidFill>
              </a:rPr>
            </a:br>
            <a:r>
              <a:rPr lang="ru-RU" b="1" dirty="0" smtClean="0">
                <a:solidFill>
                  <a:srgbClr val="FF0000"/>
                </a:solidFill>
              </a:rPr>
              <a:t>чтобы добить фашизм»</a:t>
            </a:r>
            <a:endParaRPr lang="ru-RU" b="1" dirty="0">
              <a:solidFill>
                <a:srgbClr val="FF0000"/>
              </a:solidFill>
            </a:endParaRPr>
          </a:p>
        </p:txBody>
      </p:sp>
      <p:sp>
        <p:nvSpPr>
          <p:cNvPr id="3" name="Содержимое 2"/>
          <p:cNvSpPr>
            <a:spLocks noGrp="1"/>
          </p:cNvSpPr>
          <p:nvPr>
            <p:ph sz="quarter" idx="1"/>
          </p:nvPr>
        </p:nvSpPr>
        <p:spPr>
          <a:xfrm>
            <a:off x="457200" y="1357298"/>
            <a:ext cx="8229600" cy="5143536"/>
          </a:xfrm>
        </p:spPr>
        <p:txBody>
          <a:bodyPr>
            <a:normAutofit lnSpcReduction="10000"/>
          </a:bodyPr>
          <a:lstStyle/>
          <a:p>
            <a:pPr algn="just" fontAlgn="t">
              <a:buNone/>
            </a:pPr>
            <a:r>
              <a:rPr lang="ru-RU" dirty="0" smtClean="0"/>
              <a:t>          «Сегодня с позиции выводов исторических событий прошлых лет я могу сказать, что в феврале 2022 года мы  вынуждены были вернуться и вернулись в 1945-й, чтоб окончательно добить фашистов, которые при поддержке  США и НАТО задолго до начала спецоперации Российской Армии на Украине, а точнее последние 30 лет, стремительно накачивали Украину оружием, обучали военнослужащих ВСУ, вели идеологическую обработку направленную на внушение населению Украины, что Россия — это их враг и всегда им была. Благодаря современным технологиям это удалось им сделать. А мы это упустили!» — констатирует боевой генерал. </a:t>
            </a:r>
          </a:p>
          <a:p>
            <a:pPr>
              <a:buNone/>
            </a:pP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pPr algn="ctr"/>
            <a:r>
              <a:rPr lang="ru-RU" b="1" dirty="0" smtClean="0">
                <a:solidFill>
                  <a:srgbClr val="FF0000"/>
                </a:solidFill>
              </a:rPr>
              <a:t>«Бей первым!»</a:t>
            </a:r>
            <a:br>
              <a:rPr lang="ru-RU" b="1" dirty="0" smtClean="0">
                <a:solidFill>
                  <a:srgbClr val="FF0000"/>
                </a:solidFill>
              </a:rPr>
            </a:br>
            <a:endParaRPr lang="ru-RU" dirty="0">
              <a:solidFill>
                <a:srgbClr val="FF0000"/>
              </a:solidFill>
            </a:endParaRPr>
          </a:p>
        </p:txBody>
      </p:sp>
      <p:sp>
        <p:nvSpPr>
          <p:cNvPr id="3" name="Содержимое 2"/>
          <p:cNvSpPr>
            <a:spLocks noGrp="1"/>
          </p:cNvSpPr>
          <p:nvPr>
            <p:ph sz="quarter" idx="1"/>
          </p:nvPr>
        </p:nvSpPr>
        <p:spPr>
          <a:xfrm>
            <a:off x="457200" y="785794"/>
            <a:ext cx="8229600" cy="5715040"/>
          </a:xfrm>
        </p:spPr>
        <p:txBody>
          <a:bodyPr>
            <a:normAutofit fontScale="92500" lnSpcReduction="20000"/>
          </a:bodyPr>
          <a:lstStyle/>
          <a:p>
            <a:pPr algn="just" fontAlgn="t">
              <a:buNone/>
            </a:pPr>
            <a:r>
              <a:rPr lang="ru-RU" dirty="0" smtClean="0"/>
              <a:t>          «В этой ситуации руководство нашей страны понимало и видело, что неонацисты, победив Донбасс, почувствовали бы небывалое воодушевление и мощь и пошли бы завоевывать Крым.</a:t>
            </a:r>
          </a:p>
          <a:p>
            <a:pPr algn="just" fontAlgn="t">
              <a:buNone/>
            </a:pPr>
            <a:r>
              <a:rPr lang="ru-RU" dirty="0" smtClean="0"/>
              <a:t>          Понимая, что больше тянуть время нельзя, мы принимали меры, чтоб остановить трагедию. И, как заявил российский президент </a:t>
            </a:r>
            <a:r>
              <a:rPr lang="ru-RU" b="1" dirty="0" smtClean="0"/>
              <a:t>Владимир Путин</a:t>
            </a:r>
            <a:r>
              <a:rPr lang="ru-RU" dirty="0" smtClean="0"/>
              <a:t>: «Если драка неизбежна, — нужно бить первым».</a:t>
            </a:r>
          </a:p>
          <a:p>
            <a:pPr algn="just" fontAlgn="t">
              <a:buNone/>
            </a:pPr>
            <a:r>
              <a:rPr lang="ru-RU" dirty="0" smtClean="0"/>
              <a:t>          России войны не нужны. Ей нужен мир. У нас много территории и ресурсов, которые необходимо будет осваивать ещё десятилетиями, чтобы максимально эффективно воспользоваться всем, что у нас есть. Нам чужого не нужно, и мы вообще не заинтересованы в войнах. У нас есть не только ядерный зонтик как фактор сдерживания, но и другие мощные виды вооружения. Наш военно-промышленный комплекс производит столько же ракет ПВО в год, сколько весь остальной мир», — говорит генерал Громов.</a:t>
            </a:r>
          </a:p>
          <a:p>
            <a:pPr algn="just">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Содержание:</a:t>
            </a:r>
            <a:endParaRPr lang="ru-RU" dirty="0">
              <a:solidFill>
                <a:srgbClr val="FF0000"/>
              </a:solidFill>
            </a:endParaRPr>
          </a:p>
        </p:txBody>
      </p:sp>
      <p:sp>
        <p:nvSpPr>
          <p:cNvPr id="3" name="Содержимое 2"/>
          <p:cNvSpPr>
            <a:spLocks noGrp="1"/>
          </p:cNvSpPr>
          <p:nvPr>
            <p:ph sz="quarter" idx="1"/>
          </p:nvPr>
        </p:nvSpPr>
        <p:spPr/>
        <p:txBody>
          <a:bodyPr>
            <a:normAutofit lnSpcReduction="10000"/>
          </a:bodyPr>
          <a:lstStyle/>
          <a:p>
            <a:r>
              <a:rPr lang="ru-RU" sz="1600" dirty="0" smtClean="0"/>
              <a:t>3 слайд </a:t>
            </a:r>
            <a:r>
              <a:rPr lang="ru-RU" dirty="0" smtClean="0"/>
              <a:t>- Беседа первая. Славянские государства и Украина</a:t>
            </a:r>
          </a:p>
          <a:p>
            <a:r>
              <a:rPr lang="ru-RU" sz="1600" dirty="0" smtClean="0"/>
              <a:t>16 слайд  - </a:t>
            </a:r>
            <a:r>
              <a:rPr lang="ru-RU" dirty="0" smtClean="0"/>
              <a:t>Беседа вторая. О дружбе народов.</a:t>
            </a:r>
          </a:p>
          <a:p>
            <a:r>
              <a:rPr lang="ru-RU" sz="1600" dirty="0" smtClean="0"/>
              <a:t>32 слайд </a:t>
            </a:r>
            <a:r>
              <a:rPr lang="ru-RU" dirty="0" smtClean="0"/>
              <a:t>– Беседа третья.  Спецоперация России на Украине.</a:t>
            </a:r>
          </a:p>
          <a:p>
            <a:r>
              <a:rPr lang="ru-RU" sz="1600" dirty="0" smtClean="0"/>
              <a:t>43 слайд </a:t>
            </a:r>
            <a:r>
              <a:rPr lang="ru-RU" dirty="0" smtClean="0"/>
              <a:t>- Беседа четвёртая.  Семь позиций Громова.</a:t>
            </a:r>
            <a:br>
              <a:rPr lang="ru-RU" dirty="0" smtClean="0"/>
            </a:br>
            <a:r>
              <a:rPr lang="ru-RU" dirty="0" smtClean="0"/>
              <a:t>Взгляд последнего командующего в Афганистане на СВО</a:t>
            </a:r>
          </a:p>
          <a:p>
            <a:r>
              <a:rPr lang="ru-RU" sz="1600" dirty="0" smtClean="0"/>
              <a:t>61 слайд </a:t>
            </a:r>
            <a:r>
              <a:rPr lang="ru-RU" dirty="0" smtClean="0"/>
              <a:t>- Беседа пятая. Об истоках украинского нацизма.</a:t>
            </a:r>
          </a:p>
          <a:p>
            <a:r>
              <a:rPr lang="ru-RU" sz="1600" dirty="0" smtClean="0"/>
              <a:t>69 слайд </a:t>
            </a:r>
            <a:r>
              <a:rPr lang="ru-RU" dirty="0" smtClean="0"/>
              <a:t>- Беседа шестая. Настоящий момент. Факты и противопоставления.</a:t>
            </a:r>
          </a:p>
          <a:p>
            <a:r>
              <a:rPr lang="ru-RU" sz="1600" dirty="0" smtClean="0"/>
              <a:t>87 слайд </a:t>
            </a:r>
            <a:r>
              <a:rPr lang="ru-RU" dirty="0" smtClean="0"/>
              <a:t>- Рекомендуем</a:t>
            </a:r>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pPr fontAlgn="t"/>
            <a:r>
              <a:rPr lang="ru-RU" b="1" dirty="0" smtClean="0">
                <a:solidFill>
                  <a:srgbClr val="FF0000"/>
                </a:solidFill>
              </a:rPr>
              <a:t>«Воюем не с Украиной — с фашизмом»</a:t>
            </a:r>
            <a:endParaRPr lang="ru-RU" b="1" dirty="0">
              <a:solidFill>
                <a:srgbClr val="FF0000"/>
              </a:solidFill>
            </a:endParaRPr>
          </a:p>
        </p:txBody>
      </p:sp>
      <p:sp>
        <p:nvSpPr>
          <p:cNvPr id="3" name="Содержимое 2"/>
          <p:cNvSpPr>
            <a:spLocks noGrp="1"/>
          </p:cNvSpPr>
          <p:nvPr>
            <p:ph sz="quarter" idx="1"/>
          </p:nvPr>
        </p:nvSpPr>
        <p:spPr>
          <a:xfrm>
            <a:off x="457200" y="1285860"/>
            <a:ext cx="8229600" cy="4840303"/>
          </a:xfrm>
        </p:spPr>
        <p:txBody>
          <a:bodyPr>
            <a:normAutofit fontScale="92500" lnSpcReduction="10000"/>
          </a:bodyPr>
          <a:lstStyle/>
          <a:p>
            <a:pPr algn="just" fontAlgn="t">
              <a:buNone/>
            </a:pPr>
            <a:r>
              <a:rPr lang="ru-RU" dirty="0" smtClean="0"/>
              <a:t>         «Мы не собираемся завоевывать Украину. Мы освобождаем ее от фашистов! Но надо признать, мы встретили отчаянное сопротивление сильного врага, подготовленного и до зубов оснащаемого США и НАТО, циничного, злого и отравленного за 30 лет русофобией и фашистской идеологией. </a:t>
            </a:r>
          </a:p>
          <a:p>
            <a:pPr algn="just" fontAlgn="t">
              <a:buNone/>
            </a:pPr>
            <a:r>
              <a:rPr lang="ru-RU" dirty="0" smtClean="0"/>
              <a:t>         Мы столкнулись с тем, как Запад и США вновь полны решимости взять реванш за поражение в 1945 году, за провалы проектов во Вьетнаме и Корее, на Кубе, на Северном Кавказе, в Сирии, в Афганистане, куда они вошли через три года после нашего успешного вывода войск и вывели свои войска из Кабула в августе 2021 года», — отмечает бывший командующий советской 40-й армии в Афганистане.</a:t>
            </a: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Марш националистов на Украине в честь создания Украинской повстанческой армии (УПА), 2020 г."/>
          <p:cNvPicPr>
            <a:picLocks noGrp="1"/>
          </p:cNvPicPr>
          <p:nvPr>
            <p:ph sz="quarter" idx="1"/>
          </p:nvPr>
        </p:nvPicPr>
        <p:blipFill>
          <a:blip r:embed="rId2"/>
          <a:srcRect/>
          <a:stretch>
            <a:fillRect/>
          </a:stretch>
        </p:blipFill>
        <p:spPr bwMode="auto">
          <a:xfrm>
            <a:off x="428596" y="428604"/>
            <a:ext cx="8429684" cy="5468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pPr algn="ctr"/>
            <a:r>
              <a:rPr lang="ru-RU" b="1" dirty="0" smtClean="0">
                <a:solidFill>
                  <a:srgbClr val="FF0000"/>
                </a:solidFill>
              </a:rPr>
              <a:t>«От России хотят уступок»</a:t>
            </a:r>
            <a:br>
              <a:rPr lang="ru-RU" b="1" dirty="0" smtClean="0">
                <a:solidFill>
                  <a:srgbClr val="FF0000"/>
                </a:solidFill>
              </a:rPr>
            </a:br>
            <a:endParaRPr lang="ru-RU" dirty="0">
              <a:solidFill>
                <a:srgbClr val="FF0000"/>
              </a:solidFill>
            </a:endParaRPr>
          </a:p>
        </p:txBody>
      </p:sp>
      <p:sp>
        <p:nvSpPr>
          <p:cNvPr id="3" name="Содержимое 2"/>
          <p:cNvSpPr>
            <a:spLocks noGrp="1"/>
          </p:cNvSpPr>
          <p:nvPr>
            <p:ph sz="quarter" idx="1"/>
          </p:nvPr>
        </p:nvSpPr>
        <p:spPr>
          <a:xfrm>
            <a:off x="457200" y="857232"/>
            <a:ext cx="8229600" cy="6000768"/>
          </a:xfrm>
        </p:spPr>
        <p:txBody>
          <a:bodyPr>
            <a:normAutofit fontScale="70000" lnSpcReduction="20000"/>
          </a:bodyPr>
          <a:lstStyle/>
          <a:p>
            <a:pPr algn="just" fontAlgn="t">
              <a:buNone/>
            </a:pPr>
            <a:r>
              <a:rPr lang="ru-RU" sz="3400" dirty="0" smtClean="0"/>
              <a:t>           «Недавно на восьмом заседания контактной группы по вопросам обороны Украины на базе </a:t>
            </a:r>
            <a:r>
              <a:rPr lang="ru-RU" sz="3400" dirty="0" err="1" smtClean="0"/>
              <a:t>Рамштайн</a:t>
            </a:r>
            <a:r>
              <a:rPr lang="ru-RU" sz="3400" dirty="0" smtClean="0"/>
              <a:t> в Германии был поставлен вопрос о поставке Киеву танков "Леопард".</a:t>
            </a:r>
          </a:p>
          <a:p>
            <a:pPr algn="just" fontAlgn="t">
              <a:buNone/>
            </a:pPr>
            <a:r>
              <a:rPr lang="ru-RU" sz="3400" dirty="0" smtClean="0"/>
              <a:t>            Вашингтон также заявил о планах включения в новый пакет военной помощи для Украины высокоточные снаряды GLSDB для реактивных систем залпового огня (РСЗО) HIMARS и M270 MLRS, которые способны будут поражать цели в городах на севере Крыма. Цель администрации </a:t>
            </a:r>
            <a:r>
              <a:rPr lang="ru-RU" sz="3400" b="1" dirty="0" smtClean="0"/>
              <a:t>Джо </a:t>
            </a:r>
            <a:r>
              <a:rPr lang="ru-RU" sz="3400" b="1" dirty="0" err="1" smtClean="0"/>
              <a:t>Байдена</a:t>
            </a:r>
            <a:r>
              <a:rPr lang="ru-RU" sz="3400" b="1" dirty="0" smtClean="0"/>
              <a:t> </a:t>
            </a:r>
            <a:r>
              <a:rPr lang="ru-RU" sz="3400" dirty="0" smtClean="0"/>
              <a:t>оказание помощи Киеву в нанесении ударов по Крыму якобы для усиления военных и переговорных позиций Украины.</a:t>
            </a:r>
          </a:p>
          <a:p>
            <a:pPr algn="just" fontAlgn="t">
              <a:buNone/>
            </a:pPr>
            <a:r>
              <a:rPr lang="ru-RU" sz="3400" dirty="0" smtClean="0"/>
              <a:t>            Объявлена цель следующего "</a:t>
            </a:r>
            <a:r>
              <a:rPr lang="ru-RU" sz="3400" dirty="0" err="1" smtClean="0"/>
              <a:t>Рамштайна</a:t>
            </a:r>
            <a:r>
              <a:rPr lang="ru-RU" sz="3400" dirty="0" smtClean="0"/>
              <a:t>" — самолеты для Украины. Как видите, можно полагать, что налицо растет давление на Россию с целью достижения от неё возможных уступок. При этом они заявляют, что их поставки — это путь к миру, способ заставить Путина сесть за стол переговоров», — оценивает планы Запада российский генерал.</a:t>
            </a:r>
          </a:p>
          <a:p>
            <a:pPr>
              <a:buNone/>
            </a:pPr>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Олаф Шольц согласился передать Украине свои «Леопарды»."/>
          <p:cNvPicPr>
            <a:picLocks noGrp="1"/>
          </p:cNvPicPr>
          <p:nvPr>
            <p:ph sz="quarter" idx="1"/>
          </p:nvPr>
        </p:nvPicPr>
        <p:blipFill>
          <a:blip r:embed="rId2"/>
          <a:srcRect/>
          <a:stretch>
            <a:fillRect/>
          </a:stretch>
        </p:blipFill>
        <p:spPr bwMode="auto">
          <a:xfrm>
            <a:off x="357158" y="285729"/>
            <a:ext cx="8572560" cy="5601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ctr" fontAlgn="t"/>
            <a:r>
              <a:rPr lang="ru-RU" b="1" dirty="0" smtClean="0">
                <a:solidFill>
                  <a:srgbClr val="FF0000"/>
                </a:solidFill>
              </a:rPr>
              <a:t>«Конфликт Запада и России</a:t>
            </a:r>
            <a:br>
              <a:rPr lang="ru-RU" b="1" dirty="0" smtClean="0">
                <a:solidFill>
                  <a:srgbClr val="FF0000"/>
                </a:solidFill>
              </a:rPr>
            </a:br>
            <a:r>
              <a:rPr lang="ru-RU" b="1" dirty="0" smtClean="0">
                <a:solidFill>
                  <a:srgbClr val="FF0000"/>
                </a:solidFill>
              </a:rPr>
              <a:t> приближается к апокалипсису»</a:t>
            </a:r>
            <a:endParaRPr lang="ru-RU" b="1" dirty="0">
              <a:solidFill>
                <a:srgbClr val="FF0000"/>
              </a:solidFill>
            </a:endParaRPr>
          </a:p>
        </p:txBody>
      </p:sp>
      <p:sp>
        <p:nvSpPr>
          <p:cNvPr id="3" name="Содержимое 2"/>
          <p:cNvSpPr>
            <a:spLocks noGrp="1"/>
          </p:cNvSpPr>
          <p:nvPr>
            <p:ph sz="quarter" idx="1"/>
          </p:nvPr>
        </p:nvSpPr>
        <p:spPr/>
        <p:txBody>
          <a:bodyPr/>
          <a:lstStyle/>
          <a:p>
            <a:pPr algn="just" fontAlgn="t">
              <a:buNone/>
            </a:pPr>
            <a:r>
              <a:rPr lang="ru-RU" dirty="0" smtClean="0"/>
              <a:t>             </a:t>
            </a:r>
            <a:r>
              <a:rPr lang="ru-RU" sz="3200" dirty="0" smtClean="0"/>
              <a:t>«Россия призывает Запад отказаться от планов поставки вооружения, пока еще не поздно, и предупреждает заокеанских реваншистов, что проигрыш ядерной державы в обычной войне, о чем они мечтают, невозможен и может спровоцировать начало войны ядерной, что полностью соответствует нашей ядерной доктрине.</a:t>
            </a:r>
            <a:endParaRPr lang="ru-RU"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357166"/>
            <a:ext cx="8229600" cy="6858048"/>
          </a:xfrm>
        </p:spPr>
        <p:txBody>
          <a:bodyPr>
            <a:normAutofit/>
          </a:bodyPr>
          <a:lstStyle/>
          <a:p>
            <a:pPr algn="just" fontAlgn="t">
              <a:buNone/>
            </a:pPr>
            <a:r>
              <a:rPr lang="ru-RU" sz="2800" dirty="0" smtClean="0"/>
              <a:t>               Если Запад и США дойдут до такой черты, то оттуда уже будет рукой подать до ядерного апокалипсиса. Конфликт между Россией и Западом ещё не достиг накала Карибского кризиса, но постепенно приближается к нему.</a:t>
            </a:r>
          </a:p>
          <a:p>
            <a:pPr algn="just" fontAlgn="t">
              <a:buNone/>
            </a:pPr>
            <a:endParaRPr lang="ru-RU" sz="2800" dirty="0" smtClean="0"/>
          </a:p>
          <a:p>
            <a:pPr algn="just" fontAlgn="t">
              <a:buNone/>
            </a:pPr>
            <a:r>
              <a:rPr lang="ru-RU" sz="2800" dirty="0" smtClean="0"/>
              <a:t>              И в заключение надо отметить, что народы Европы просыпаются и смело высказывают свои опасения по поводу использования немецких танков Украиной, которые в 1945 привели к появлению русских танков в Берлине», — пишет Громов.</a:t>
            </a:r>
            <a:endParaRPr lang="ru-RU"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633526"/>
          </a:xfrm>
        </p:spPr>
        <p:txBody>
          <a:bodyPr/>
          <a:lstStyle/>
          <a:p>
            <a:pPr algn="ctr"/>
            <a:r>
              <a:rPr lang="ru-RU" b="1" dirty="0" smtClean="0">
                <a:solidFill>
                  <a:srgbClr val="FF0000"/>
                </a:solidFill>
              </a:rPr>
              <a:t>Беседа третья. </a:t>
            </a:r>
            <a:br>
              <a:rPr lang="ru-RU" b="1" dirty="0" smtClean="0">
                <a:solidFill>
                  <a:srgbClr val="FF0000"/>
                </a:solidFill>
              </a:rPr>
            </a:br>
            <a:r>
              <a:rPr lang="ru-RU" b="1" dirty="0" smtClean="0">
                <a:solidFill>
                  <a:srgbClr val="FF0000"/>
                </a:solidFill>
              </a:rPr>
              <a:t>Нацизм и истоки украинского нацизма</a:t>
            </a:r>
            <a:endParaRPr lang="ru-RU" b="1" dirty="0">
              <a:solidFill>
                <a:srgbClr val="FF0000"/>
              </a:solidFill>
            </a:endParaRPr>
          </a:p>
        </p:txBody>
      </p:sp>
      <p:sp>
        <p:nvSpPr>
          <p:cNvPr id="3" name="Содержимое 2"/>
          <p:cNvSpPr>
            <a:spLocks noGrp="1"/>
          </p:cNvSpPr>
          <p:nvPr>
            <p:ph sz="quarter" idx="1"/>
          </p:nvPr>
        </p:nvSpPr>
        <p:spPr>
          <a:xfrm>
            <a:off x="457200" y="1928802"/>
            <a:ext cx="8229600" cy="4228158"/>
          </a:xfrm>
        </p:spPr>
        <p:txBody>
          <a:bodyPr>
            <a:normAutofit/>
          </a:bodyPr>
          <a:lstStyle/>
          <a:p>
            <a:pPr>
              <a:buNone/>
            </a:pPr>
            <a:r>
              <a:rPr lang="ru-RU" dirty="0" smtClean="0"/>
              <a:t>           Нацизм - </a:t>
            </a:r>
            <a:r>
              <a:rPr lang="ru-RU" b="1" dirty="0" smtClean="0"/>
              <a:t>государственная доктрина, основанная на расовом/этническом превосходстве одного народа над другими</a:t>
            </a:r>
            <a:r>
              <a:rPr lang="ru-RU" dirty="0" smtClean="0"/>
              <a:t>. Угнетение других предусматривает и их плановое уничтожение.</a:t>
            </a:r>
          </a:p>
          <a:p>
            <a:pPr>
              <a:buNone/>
            </a:pPr>
            <a:endParaRPr lang="ru-RU" dirty="0" smtClean="0"/>
          </a:p>
          <a:p>
            <a:pPr>
              <a:buNone/>
            </a:pPr>
            <a:r>
              <a:rPr lang="ru-RU" dirty="0" smtClean="0"/>
              <a:t>            Классический пример - гитлеровская Германия с истреблением "</a:t>
            </a:r>
            <a:r>
              <a:rPr lang="ru-RU" dirty="0" err="1" smtClean="0"/>
              <a:t>неполнолноценных</a:t>
            </a:r>
            <a:r>
              <a:rPr lang="ru-RU" dirty="0" smtClean="0"/>
              <a:t>" евреев и восточных славян - русских, украинцев и белорусов. То есть геноцид.</a:t>
            </a:r>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Гость\Desktop\112.jpg"/>
          <p:cNvPicPr>
            <a:picLocks noGrp="1"/>
          </p:cNvPicPr>
          <p:nvPr>
            <p:ph sz="quarter" idx="1"/>
          </p:nvPr>
        </p:nvPicPr>
        <p:blipFill>
          <a:blip r:embed="rId2"/>
          <a:srcRect/>
          <a:stretch>
            <a:fillRect/>
          </a:stretch>
        </p:blipFill>
        <p:spPr bwMode="auto">
          <a:xfrm>
            <a:off x="214282" y="0"/>
            <a:ext cx="8929717"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Гость\Desktop\112.jpg"/>
          <p:cNvPicPr>
            <a:picLocks noGrp="1"/>
          </p:cNvPicPr>
          <p:nvPr>
            <p:ph sz="quarter" idx="1"/>
          </p:nvPr>
        </p:nvPicPr>
        <p:blipFill>
          <a:blip r:embed="rId2"/>
          <a:srcRect/>
          <a:stretch>
            <a:fillRect/>
          </a:stretch>
        </p:blipFill>
        <p:spPr bwMode="auto">
          <a:xfrm>
            <a:off x="0" y="0"/>
            <a:ext cx="9143999"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Гость\Desktop\61.jpg"/>
          <p:cNvPicPr>
            <a:picLocks noGrp="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940180"/>
          </a:xfrm>
        </p:spPr>
        <p:txBody>
          <a:bodyPr>
            <a:normAutofit/>
          </a:bodyPr>
          <a:lstStyle/>
          <a:p>
            <a:r>
              <a:rPr lang="ru-RU" sz="5400" dirty="0" smtClean="0">
                <a:solidFill>
                  <a:srgbClr val="FF0000"/>
                </a:solidFill>
              </a:rPr>
              <a:t>Беседа первая.</a:t>
            </a:r>
            <a:br>
              <a:rPr lang="ru-RU" sz="5400" dirty="0" smtClean="0">
                <a:solidFill>
                  <a:srgbClr val="FF0000"/>
                </a:solidFill>
              </a:rPr>
            </a:br>
            <a:r>
              <a:rPr lang="ru-RU" sz="5400" dirty="0" smtClean="0">
                <a:solidFill>
                  <a:srgbClr val="FF0000"/>
                </a:solidFill>
              </a:rPr>
              <a:t>Славянские государства и Украина</a:t>
            </a:r>
            <a:endParaRPr lang="ru-RU" sz="5400" dirty="0">
              <a:solidFill>
                <a:srgbClr val="FF0000"/>
              </a:solidFill>
            </a:endParaRPr>
          </a:p>
        </p:txBody>
      </p:sp>
      <p:sp>
        <p:nvSpPr>
          <p:cNvPr id="3" name="Содержимое 2"/>
          <p:cNvSpPr>
            <a:spLocks noGrp="1"/>
          </p:cNvSpPr>
          <p:nvPr>
            <p:ph sz="quarter" idx="1"/>
          </p:nvPr>
        </p:nvSpPr>
        <p:spPr>
          <a:xfrm>
            <a:off x="457200" y="5429264"/>
            <a:ext cx="8229600" cy="696899"/>
          </a:xfrm>
        </p:spPr>
        <p:txBody>
          <a:bodyPr/>
          <a:lstStyle/>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Гость\Desktop\112.jpg"/>
          <p:cNvPicPr>
            <a:picLocks noGrp="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776402"/>
          </a:xfrm>
        </p:spPr>
        <p:txBody>
          <a:bodyPr>
            <a:normAutofit fontScale="90000"/>
          </a:bodyPr>
          <a:lstStyle/>
          <a:p>
            <a:r>
              <a:rPr lang="ru-RU" sz="4400" b="1" dirty="0" smtClean="0">
                <a:solidFill>
                  <a:srgbClr val="FF0000"/>
                </a:solidFill>
              </a:rPr>
              <a:t>Беседа пятая. </a:t>
            </a:r>
            <a:br>
              <a:rPr lang="ru-RU" sz="4400" b="1" dirty="0" smtClean="0">
                <a:solidFill>
                  <a:srgbClr val="FF0000"/>
                </a:solidFill>
              </a:rPr>
            </a:br>
            <a:r>
              <a:rPr lang="ru-RU" sz="4400" b="1" dirty="0" smtClean="0">
                <a:solidFill>
                  <a:srgbClr val="FF0000"/>
                </a:solidFill>
              </a:rPr>
              <a:t>Об истоках  украинского нацизма</a:t>
            </a:r>
            <a:endParaRPr lang="ru-RU" sz="4400" b="1" dirty="0">
              <a:solidFill>
                <a:srgbClr val="FF0000"/>
              </a:solidFill>
            </a:endParaRPr>
          </a:p>
        </p:txBody>
      </p:sp>
      <p:pic>
        <p:nvPicPr>
          <p:cNvPr id="3074" name="Picture 2" descr="C:\Users\Гость\Desktop\60.jpg"/>
          <p:cNvPicPr>
            <a:picLocks noGrp="1" noChangeAspect="1" noChangeArrowheads="1"/>
          </p:cNvPicPr>
          <p:nvPr>
            <p:ph sz="quarter" idx="1"/>
          </p:nvPr>
        </p:nvPicPr>
        <p:blipFill>
          <a:blip r:embed="rId2"/>
          <a:srcRect/>
          <a:stretch>
            <a:fillRect/>
          </a:stretch>
        </p:blipFill>
        <p:spPr bwMode="auto">
          <a:xfrm>
            <a:off x="857224" y="1928802"/>
            <a:ext cx="7858180" cy="457203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33328"/>
          </a:xfrm>
        </p:spPr>
        <p:txBody>
          <a:bodyPr>
            <a:normAutofit fontScale="90000"/>
          </a:bodyPr>
          <a:lstStyle/>
          <a:p>
            <a:endParaRPr lang="ru-RU" dirty="0"/>
          </a:p>
        </p:txBody>
      </p:sp>
      <p:sp>
        <p:nvSpPr>
          <p:cNvPr id="3" name="Содержимое 2"/>
          <p:cNvSpPr>
            <a:spLocks noGrp="1"/>
          </p:cNvSpPr>
          <p:nvPr>
            <p:ph sz="quarter" idx="1"/>
          </p:nvPr>
        </p:nvSpPr>
        <p:spPr>
          <a:xfrm>
            <a:off x="457200" y="214290"/>
            <a:ext cx="8229600" cy="5942670"/>
          </a:xfrm>
        </p:spPr>
        <p:txBody>
          <a:bodyPr>
            <a:normAutofit fontScale="92500" lnSpcReduction="10000"/>
          </a:bodyPr>
          <a:lstStyle/>
          <a:p>
            <a:pPr algn="just">
              <a:buNone/>
            </a:pPr>
            <a:r>
              <a:rPr lang="ru-RU" sz="3000" dirty="0" smtClean="0"/>
              <a:t>             </a:t>
            </a:r>
            <a:r>
              <a:rPr lang="ru-RU" sz="3000" dirty="0" err="1" smtClean="0"/>
              <a:t>Сепан</a:t>
            </a:r>
            <a:r>
              <a:rPr lang="ru-RU" sz="3000" dirty="0" smtClean="0"/>
              <a:t> </a:t>
            </a:r>
            <a:r>
              <a:rPr lang="ru-RU" sz="3000" dirty="0" err="1" smtClean="0"/>
              <a:t>Бандера</a:t>
            </a:r>
            <a:r>
              <a:rPr lang="ru-RU" sz="3000" dirty="0" smtClean="0"/>
              <a:t> стал ключевой фигурой политической истории Украины. </a:t>
            </a:r>
            <a:r>
              <a:rPr lang="ru-RU" sz="3000" dirty="0" err="1" smtClean="0"/>
              <a:t>Бандера</a:t>
            </a:r>
            <a:r>
              <a:rPr lang="ru-RU" sz="3000" dirty="0" smtClean="0"/>
              <a:t> – самый  упоминаемый деятель новейшей украинской истории.  </a:t>
            </a:r>
          </a:p>
          <a:p>
            <a:pPr algn="just">
              <a:buNone/>
            </a:pPr>
            <a:endParaRPr lang="ru-RU" dirty="0" smtClean="0"/>
          </a:p>
          <a:p>
            <a:pPr algn="just">
              <a:buNone/>
            </a:pPr>
            <a:r>
              <a:rPr lang="ru-RU" dirty="0" smtClean="0"/>
              <a:t>            </a:t>
            </a:r>
            <a:r>
              <a:rPr lang="ru-RU" dirty="0" err="1" smtClean="0"/>
              <a:t>Бандера</a:t>
            </a:r>
            <a:r>
              <a:rPr lang="ru-RU" dirty="0" smtClean="0"/>
              <a:t> был пособником фашистов, агентом </a:t>
            </a:r>
            <a:r>
              <a:rPr lang="ru-RU" dirty="0" err="1" smtClean="0"/>
              <a:t>абвера</a:t>
            </a:r>
            <a:r>
              <a:rPr lang="ru-RU" dirty="0" smtClean="0"/>
              <a:t> (военная разведка и контрразведка фашистской Германии. - Ред.) под кличкой Серый, - уверен известный польский историк и политолог Анджей </a:t>
            </a:r>
            <a:r>
              <a:rPr lang="ru-RU" dirty="0" err="1" smtClean="0"/>
              <a:t>Шептицкий</a:t>
            </a:r>
            <a:r>
              <a:rPr lang="ru-RU" dirty="0" smtClean="0"/>
              <a:t>. По его словам, Степан </a:t>
            </a:r>
            <a:r>
              <a:rPr lang="ru-RU" dirty="0" err="1" smtClean="0"/>
              <a:t>Бандера</a:t>
            </a:r>
            <a:r>
              <a:rPr lang="ru-RU" dirty="0" smtClean="0"/>
              <a:t>, как лидер ОУН-УПА (запрещена на территории Российской Федерации), непосредственно причастен и виновен в массовых убийствах, этнических чистках, уничтожении польского населения Западной Украины.</a:t>
            </a:r>
          </a:p>
          <a:p>
            <a:pPr algn="just">
              <a:buNone/>
            </a:pPr>
            <a:r>
              <a:rPr lang="ru-RU" dirty="0" smtClean="0"/>
              <a:t/>
            </a:r>
            <a:br>
              <a:rPr lang="ru-RU" dirty="0" smtClean="0"/>
            </a:br>
            <a:endParaRPr lang="ru-RU"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Гость\Desktop\112.jpg"/>
          <p:cNvPicPr>
            <a:picLocks noGrp="1" noChangeAspect="1" noChangeArrowheads="1"/>
          </p:cNvPicPr>
          <p:nvPr>
            <p:ph sz="quarter" idx="1"/>
          </p:nvPr>
        </p:nvPicPr>
        <p:blipFill>
          <a:blip r:embed="rId2"/>
          <a:srcRect/>
          <a:stretch>
            <a:fillRect/>
          </a:stretch>
        </p:blipFill>
        <p:spPr bwMode="auto">
          <a:xfrm>
            <a:off x="428596" y="142852"/>
            <a:ext cx="8358246" cy="642942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5942670"/>
          </a:xfrm>
        </p:spPr>
        <p:txBody>
          <a:bodyPr>
            <a:normAutofit fontScale="92500" lnSpcReduction="10000"/>
          </a:bodyPr>
          <a:lstStyle/>
          <a:p>
            <a:pPr algn="ctr">
              <a:buNone/>
            </a:pPr>
            <a:r>
              <a:rPr lang="ru-RU" dirty="0" smtClean="0"/>
              <a:t>Его биографию изучали историки всего мира. Венгерский историк </a:t>
            </a:r>
            <a:r>
              <a:rPr lang="ru-RU" dirty="0" err="1" smtClean="0"/>
              <a:t>Борбала</a:t>
            </a:r>
            <a:r>
              <a:rPr lang="ru-RU" dirty="0" smtClean="0"/>
              <a:t> </a:t>
            </a:r>
            <a:r>
              <a:rPr lang="ru-RU" dirty="0" err="1" smtClean="0"/>
              <a:t>Обрушански</a:t>
            </a:r>
            <a:r>
              <a:rPr lang="ru-RU" dirty="0" smtClean="0"/>
              <a:t> пришла к следующим выводам в своей статье под названием</a:t>
            </a:r>
          </a:p>
          <a:p>
            <a:pPr algn="ctr">
              <a:buNone/>
            </a:pPr>
            <a:r>
              <a:rPr lang="ru-RU" dirty="0" smtClean="0"/>
              <a:t> «Трижды предатель двух Родин».</a:t>
            </a:r>
          </a:p>
          <a:p>
            <a:pPr>
              <a:buNone/>
            </a:pPr>
            <a:r>
              <a:rPr lang="ru-RU" dirty="0" smtClean="0"/>
              <a:t>Итак, Степан </a:t>
            </a:r>
            <a:r>
              <a:rPr lang="ru-RU" dirty="0" err="1" smtClean="0"/>
              <a:t>Бандера</a:t>
            </a:r>
            <a:r>
              <a:rPr lang="ru-RU" dirty="0" smtClean="0"/>
              <a:t>:</a:t>
            </a:r>
          </a:p>
          <a:p>
            <a:pPr algn="just">
              <a:buNone/>
            </a:pPr>
            <a:r>
              <a:rPr lang="ru-RU" dirty="0" smtClean="0"/>
              <a:t>1. Учился на священника Греко-католической церкви, тем более в Ватикане, он предал библейские истины (не убий, не воруй, не </a:t>
            </a:r>
            <a:r>
              <a:rPr lang="ru-RU" dirty="0" err="1" smtClean="0"/>
              <a:t>прилюбодействуй</a:t>
            </a:r>
            <a:r>
              <a:rPr lang="ru-RU" dirty="0" smtClean="0"/>
              <a:t>...)</a:t>
            </a:r>
          </a:p>
          <a:p>
            <a:pPr>
              <a:buNone/>
            </a:pPr>
            <a:r>
              <a:rPr lang="ru-RU" dirty="0" smtClean="0"/>
              <a:t>2. Будучи по национальности евреем - массово убивал своих соплеменников </a:t>
            </a:r>
          </a:p>
          <a:p>
            <a:pPr>
              <a:buNone/>
            </a:pPr>
            <a:r>
              <a:rPr lang="ru-RU" dirty="0" smtClean="0"/>
              <a:t>3. Будучи гражданином Польши - массово убивали поляков, граждан своей страны </a:t>
            </a:r>
          </a:p>
          <a:p>
            <a:pPr>
              <a:buNone/>
            </a:pPr>
            <a:r>
              <a:rPr lang="ru-RU" dirty="0" smtClean="0"/>
              <a:t> </a:t>
            </a:r>
          </a:p>
          <a:p>
            <a:pPr>
              <a:buNone/>
            </a:pPr>
            <a:r>
              <a:rPr lang="ru-RU" dirty="0" smtClean="0"/>
              <a:t>             По идеологии - фашист, на его кровавом счету - сотни тысяч замученных украинцев, поляков, евреев, чехов, словаков, белорусов, русских и т.д.)</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Гость\Desktop\56.jpg"/>
          <p:cNvPicPr>
            <a:picLocks noGrp="1" noChangeAspect="1" noChangeArrowheads="1"/>
          </p:cNvPicPr>
          <p:nvPr>
            <p:ph sz="quarter" idx="1"/>
          </p:nvPr>
        </p:nvPicPr>
        <p:blipFill>
          <a:blip r:embed="rId2" cstate="print"/>
          <a:srcRect/>
          <a:stretch>
            <a:fillRect/>
          </a:stretch>
        </p:blipFill>
        <p:spPr bwMode="auto">
          <a:xfrm>
            <a:off x="457200" y="0"/>
            <a:ext cx="8229600" cy="664371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5942670"/>
          </a:xfrm>
        </p:spPr>
        <p:txBody>
          <a:bodyPr>
            <a:normAutofit fontScale="92500" lnSpcReduction="20000"/>
          </a:bodyPr>
          <a:lstStyle/>
          <a:p>
            <a:pPr algn="just">
              <a:buNone/>
            </a:pPr>
            <a:r>
              <a:rPr lang="ru-RU" dirty="0" smtClean="0"/>
              <a:t>          За время Великой Отечественной Войны 1941-1945 годов </a:t>
            </a:r>
            <a:r>
              <a:rPr lang="ru-RU" dirty="0" err="1" smtClean="0"/>
              <a:t>Бандеровцами</a:t>
            </a:r>
            <a:r>
              <a:rPr lang="ru-RU" dirty="0" smtClean="0"/>
              <a:t> зверски замучено более 5 миллионов мирных граждан, проживающих в Западной Украине, и отправлено в фашистскую Германию на принудительные работы более 5 миллионов украинцев, из которых половина не вернулись на Украину.</a:t>
            </a:r>
          </a:p>
          <a:p>
            <a:pPr algn="ctr">
              <a:buNone/>
            </a:pPr>
            <a:r>
              <a:rPr lang="ru-RU" dirty="0" smtClean="0">
                <a:solidFill>
                  <a:srgbClr val="FF0000"/>
                </a:solidFill>
              </a:rPr>
              <a:t>На кровавых руках побратимов </a:t>
            </a:r>
            <a:r>
              <a:rPr lang="ru-RU" dirty="0" err="1" smtClean="0">
                <a:solidFill>
                  <a:srgbClr val="FF0000"/>
                </a:solidFill>
              </a:rPr>
              <a:t>Бандеры</a:t>
            </a:r>
            <a:r>
              <a:rPr lang="ru-RU" dirty="0" smtClean="0">
                <a:solidFill>
                  <a:srgbClr val="FF0000"/>
                </a:solidFill>
              </a:rPr>
              <a:t>:</a:t>
            </a:r>
          </a:p>
          <a:p>
            <a:pPr algn="just">
              <a:buNone/>
            </a:pPr>
            <a:r>
              <a:rPr lang="ru-RU" dirty="0" smtClean="0"/>
              <a:t>- уничтожение киевлян в Бабьем Яру - более 100 000 человек;</a:t>
            </a:r>
          </a:p>
          <a:p>
            <a:pPr algn="just">
              <a:buNone/>
            </a:pPr>
            <a:r>
              <a:rPr lang="ru-RU" dirty="0" smtClean="0"/>
              <a:t>- уничтожение четверти белорусов и белорусская  ХАТЫНЬ;</a:t>
            </a:r>
          </a:p>
          <a:p>
            <a:pPr algn="just">
              <a:buNone/>
            </a:pPr>
            <a:r>
              <a:rPr lang="ru-RU" dirty="0" smtClean="0"/>
              <a:t>- более 1 миллиона евреев;</a:t>
            </a:r>
          </a:p>
          <a:p>
            <a:pPr algn="just">
              <a:buNone/>
            </a:pPr>
            <a:r>
              <a:rPr lang="ru-RU" dirty="0" smtClean="0"/>
              <a:t>- более 1 миллиона украинцев;</a:t>
            </a:r>
          </a:p>
          <a:p>
            <a:pPr algn="just">
              <a:buNone/>
            </a:pPr>
            <a:r>
              <a:rPr lang="ru-RU" dirty="0" smtClean="0"/>
              <a:t>- более 500 тысяч красноармейцев</a:t>
            </a:r>
          </a:p>
          <a:p>
            <a:pPr algn="just">
              <a:buNone/>
            </a:pPr>
            <a:r>
              <a:rPr lang="ru-RU" dirty="0" smtClean="0"/>
              <a:t>- более 200 тысяч поляков,</a:t>
            </a:r>
          </a:p>
          <a:p>
            <a:pPr algn="just">
              <a:buNone/>
            </a:pPr>
            <a:r>
              <a:rPr lang="ru-RU" dirty="0" smtClean="0"/>
              <a:t>а также уничтожение мирных чехов, словаков, венгров, </a:t>
            </a:r>
          </a:p>
          <a:p>
            <a:pPr algn="just">
              <a:buNone/>
            </a:pPr>
            <a:r>
              <a:rPr lang="ru-RU" dirty="0" smtClean="0"/>
              <a:t>югославов, французов и т.д.. </a:t>
            </a:r>
            <a:r>
              <a:rPr lang="ru-RU" dirty="0" err="1" smtClean="0"/>
              <a:t>Бандеровцы</a:t>
            </a:r>
            <a:r>
              <a:rPr lang="ru-RU" dirty="0" smtClean="0"/>
              <a:t> подавляли </a:t>
            </a:r>
          </a:p>
          <a:p>
            <a:pPr algn="just">
              <a:buNone/>
            </a:pPr>
            <a:r>
              <a:rPr lang="ru-RU" dirty="0" smtClean="0"/>
              <a:t>народные восстания против фашистов в Варшаве и Праге.</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919410"/>
          </a:xfrm>
        </p:spPr>
        <p:txBody>
          <a:bodyPr>
            <a:normAutofit fontScale="90000"/>
          </a:bodyPr>
          <a:lstStyle/>
          <a:p>
            <a:pPr algn="ctr"/>
            <a:r>
              <a:rPr lang="ru-RU" sz="3100" u="sng" dirty="0" smtClean="0">
                <a:hlinkClick r:id="rId2"/>
              </a:rPr>
              <a:t>В Польше очень хорошо помнят</a:t>
            </a:r>
            <a:br>
              <a:rPr lang="ru-RU" sz="3100" u="sng" dirty="0" smtClean="0">
                <a:hlinkClick r:id="rId2"/>
              </a:rPr>
            </a:br>
            <a:r>
              <a:rPr lang="ru-RU" sz="3100" u="sng" dirty="0" smtClean="0">
                <a:hlinkClick r:id="rId2"/>
              </a:rPr>
              <a:t> Волынскую резню.</a:t>
            </a:r>
            <a:r>
              <a:rPr lang="ru-RU" sz="3100" dirty="0" smtClean="0"/>
              <a:t/>
            </a:r>
            <a:br>
              <a:rPr lang="ru-RU" sz="3100" dirty="0" smtClean="0"/>
            </a:br>
            <a:r>
              <a:rPr lang="ru-RU" sz="3100" dirty="0" smtClean="0"/>
              <a:t>Польский памятник жертвам Волынской резни. Надпись внизу в переводе на русский звучит как:</a:t>
            </a:r>
            <a:br>
              <a:rPr lang="ru-RU" sz="3100" dirty="0" smtClean="0"/>
            </a:br>
            <a:r>
              <a:rPr lang="ru-RU" sz="3100" dirty="0" smtClean="0"/>
              <a:t>«Если я забуду о них, </a:t>
            </a:r>
            <a:br>
              <a:rPr lang="ru-RU" sz="3100" dirty="0" smtClean="0"/>
            </a:br>
            <a:r>
              <a:rPr lang="ru-RU" sz="3100" dirty="0" smtClean="0"/>
              <a:t>ты, Боже на небе, забудь про меня».</a:t>
            </a:r>
            <a:r>
              <a:rPr lang="ru-RU" dirty="0" smtClean="0"/>
              <a:t/>
            </a:r>
            <a:br>
              <a:rPr lang="ru-RU" dirty="0" smtClean="0"/>
            </a:br>
            <a:endParaRPr lang="ru-RU" dirty="0"/>
          </a:p>
        </p:txBody>
      </p:sp>
      <p:pic>
        <p:nvPicPr>
          <p:cNvPr id="4" name="Содержимое 3" descr="C:\Users\Гость\Desktop\55.jpg"/>
          <p:cNvPicPr>
            <a:picLocks noGrp="1"/>
          </p:cNvPicPr>
          <p:nvPr>
            <p:ph sz="quarter" idx="1"/>
          </p:nvPr>
        </p:nvPicPr>
        <p:blipFill>
          <a:blip r:embed="rId3"/>
          <a:srcRect/>
          <a:stretch>
            <a:fillRect/>
          </a:stretch>
        </p:blipFill>
        <p:spPr bwMode="auto">
          <a:xfrm>
            <a:off x="2729270" y="2786058"/>
            <a:ext cx="3685460" cy="4071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a:bodyPr>
          <a:lstStyle/>
          <a:p>
            <a:pPr fontAlgn="base"/>
            <a:r>
              <a:rPr lang="ru-RU" sz="3100" dirty="0" smtClean="0">
                <a:solidFill>
                  <a:srgbClr val="FF0000"/>
                </a:solidFill>
              </a:rPr>
              <a:t>О японском нацизме.</a:t>
            </a:r>
            <a:r>
              <a:rPr lang="ru-RU" sz="3100" b="1" dirty="0" smtClean="0">
                <a:solidFill>
                  <a:srgbClr val="FF0000"/>
                </a:solidFill>
              </a:rPr>
              <a:t/>
            </a:r>
            <a:br>
              <a:rPr lang="ru-RU" sz="3100" b="1" dirty="0" smtClean="0">
                <a:solidFill>
                  <a:srgbClr val="FF0000"/>
                </a:solidFill>
              </a:rPr>
            </a:br>
            <a:r>
              <a:rPr lang="ru-RU" sz="3100" dirty="0" smtClean="0">
                <a:solidFill>
                  <a:srgbClr val="FF0000"/>
                </a:solidFill>
              </a:rPr>
              <a:t>Почему японцев ненавидят в соседних </a:t>
            </a:r>
            <a:r>
              <a:rPr lang="ru-RU" sz="3100" b="1" dirty="0" smtClean="0">
                <a:solidFill>
                  <a:srgbClr val="FF0000"/>
                </a:solidFill>
              </a:rPr>
              <a:t/>
            </a:r>
            <a:br>
              <a:rPr lang="ru-RU" sz="3100" b="1" dirty="0" smtClean="0">
                <a:solidFill>
                  <a:srgbClr val="FF0000"/>
                </a:solidFill>
              </a:rPr>
            </a:br>
            <a:r>
              <a:rPr lang="ru-RU" sz="3100" dirty="0" smtClean="0">
                <a:solidFill>
                  <a:srgbClr val="FF0000"/>
                </a:solidFill>
              </a:rPr>
              <a:t>азиатских странах</a:t>
            </a:r>
            <a:r>
              <a:rPr lang="ru-RU" b="1" dirty="0" smtClean="0">
                <a:solidFill>
                  <a:srgbClr val="FF0000"/>
                </a:solidFill>
              </a:rPr>
              <a:t/>
            </a:r>
            <a:br>
              <a:rPr lang="ru-RU" b="1" dirty="0" smtClean="0">
                <a:solidFill>
                  <a:srgbClr val="FF0000"/>
                </a:solidFill>
              </a:rPr>
            </a:br>
            <a:endParaRPr lang="ru-RU" dirty="0">
              <a:solidFill>
                <a:srgbClr val="FF0000"/>
              </a:solidFill>
            </a:endParaRPr>
          </a:p>
        </p:txBody>
      </p:sp>
      <p:sp>
        <p:nvSpPr>
          <p:cNvPr id="3" name="Содержимое 2"/>
          <p:cNvSpPr>
            <a:spLocks noGrp="1"/>
          </p:cNvSpPr>
          <p:nvPr>
            <p:ph sz="quarter" idx="1"/>
          </p:nvPr>
        </p:nvSpPr>
        <p:spPr>
          <a:xfrm>
            <a:off x="457200" y="2000240"/>
            <a:ext cx="8229600" cy="4857760"/>
          </a:xfrm>
        </p:spPr>
        <p:txBody>
          <a:bodyPr>
            <a:normAutofit fontScale="85000" lnSpcReduction="20000"/>
          </a:bodyPr>
          <a:lstStyle/>
          <a:p>
            <a:pPr algn="just" fontAlgn="base">
              <a:buNone/>
            </a:pPr>
            <a:r>
              <a:rPr lang="ru-RU" dirty="0" smtClean="0"/>
              <a:t>             Во время Второй мировой войны для японских солдат и офицеров было обыкновенным делом рубить мирных жителей мечами, закалывать штыками, насиловать и убивать женщин, убивать детей, стариков. Именно, поэтому, </a:t>
            </a:r>
            <a:r>
              <a:rPr lang="ru-RU" b="1" dirty="0" smtClean="0"/>
              <a:t>для корейцев и китайцев японцы враждебный народ, убийцы.</a:t>
            </a:r>
            <a:endParaRPr lang="ru-RU" dirty="0" smtClean="0"/>
          </a:p>
          <a:p>
            <a:pPr algn="just" fontAlgn="base">
              <a:buNone/>
            </a:pPr>
            <a:r>
              <a:rPr lang="ru-RU" dirty="0" smtClean="0"/>
              <a:t>              В июле 1937 года японцы атаковали Китай, началась японско-китайская война, продолжавшаяся до 1945 года. В ноябре-декабре 1937 года японская армия вела наступление на Нанкин. 13 декабря японцы захватили город, 5 дней шла массовая бойня (убийства продолжались и позднее, но не такие массовые), вошедшая в историю, как «</a:t>
            </a:r>
            <a:r>
              <a:rPr lang="ru-RU" dirty="0" err="1" smtClean="0"/>
              <a:t>Нанкинская</a:t>
            </a:r>
            <a:r>
              <a:rPr lang="ru-RU" dirty="0" smtClean="0"/>
              <a:t> резня». В ходе бойни, которую устроили японцы, было вырезано более 350 тыс. человек, некоторые источники приводят цифру в полмиллиона человек. Десятки тысяч женщин были изнасилованы, многие из них убиты. Японская армия действовала исходя из 3-х принципов «дочиста»: «выжигай дочиста», «убивай всех дочиста», «грабь дочиста».</a:t>
            </a:r>
          </a:p>
          <a:p>
            <a:pPr fontAlgn="base"/>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76336"/>
          </a:xfrm>
        </p:spPr>
        <p:txBody>
          <a:bodyPr>
            <a:normAutofit fontScale="90000"/>
          </a:bodyPr>
          <a:lstStyle/>
          <a:p>
            <a:r>
              <a:rPr lang="ru-RU" b="1" dirty="0" smtClean="0">
                <a:solidFill>
                  <a:srgbClr val="FF0000"/>
                </a:solidFill>
              </a:rPr>
              <a:t>Беседа шестая.</a:t>
            </a:r>
            <a:br>
              <a:rPr lang="ru-RU" b="1" dirty="0" smtClean="0">
                <a:solidFill>
                  <a:srgbClr val="FF0000"/>
                </a:solidFill>
              </a:rPr>
            </a:br>
            <a:r>
              <a:rPr lang="ru-RU" b="1" dirty="0" smtClean="0">
                <a:solidFill>
                  <a:srgbClr val="FF0000"/>
                </a:solidFill>
              </a:rPr>
              <a:t>Настоящий момент. Факты и противопоставления.</a:t>
            </a:r>
            <a:endParaRPr lang="ru-RU" b="1" dirty="0">
              <a:solidFill>
                <a:srgbClr val="FF0000"/>
              </a:solidFill>
            </a:endParaRPr>
          </a:p>
        </p:txBody>
      </p:sp>
      <p:pic>
        <p:nvPicPr>
          <p:cNvPr id="2050" name="Picture 2" descr="C:\Users\Гость\Desktop\55.jpg"/>
          <p:cNvPicPr>
            <a:picLocks noGrp="1" noChangeAspect="1" noChangeArrowheads="1"/>
          </p:cNvPicPr>
          <p:nvPr>
            <p:ph sz="quarter" idx="1"/>
          </p:nvPr>
        </p:nvPicPr>
        <p:blipFill>
          <a:blip r:embed="rId2"/>
          <a:srcRect/>
          <a:stretch>
            <a:fillRect/>
          </a:stretch>
        </p:blipFill>
        <p:spPr bwMode="auto">
          <a:xfrm>
            <a:off x="692287" y="1500174"/>
            <a:ext cx="7759426" cy="50720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133460"/>
          </a:xfrm>
        </p:spPr>
        <p:txBody>
          <a:bodyPr>
            <a:normAutofit/>
          </a:bodyPr>
          <a:lstStyle/>
          <a:p>
            <a:pPr algn="ctr"/>
            <a:r>
              <a:rPr lang="ru-RU" b="1" dirty="0" smtClean="0">
                <a:solidFill>
                  <a:srgbClr val="FF0000"/>
                </a:solidFill>
              </a:rPr>
              <a:t>Перечень всех славянских государств     в настоящее время:</a:t>
            </a:r>
          </a:p>
        </p:txBody>
      </p:sp>
      <p:sp>
        <p:nvSpPr>
          <p:cNvPr id="3" name="Содержимое 2"/>
          <p:cNvSpPr>
            <a:spLocks noGrp="1"/>
          </p:cNvSpPr>
          <p:nvPr>
            <p:ph sz="quarter" idx="1"/>
          </p:nvPr>
        </p:nvSpPr>
        <p:spPr>
          <a:xfrm>
            <a:off x="457200" y="1357298"/>
            <a:ext cx="8229600" cy="4799662"/>
          </a:xfrm>
        </p:spPr>
        <p:txBody>
          <a:bodyPr>
            <a:normAutofit/>
          </a:bodyPr>
          <a:lstStyle/>
          <a:p>
            <a:pPr>
              <a:buNone/>
            </a:pPr>
            <a:r>
              <a:rPr lang="ru-RU" sz="4300" dirty="0" smtClean="0">
                <a:cs typeface="Andalus"/>
              </a:rPr>
              <a:t>*</a:t>
            </a:r>
            <a:r>
              <a:rPr lang="ru-RU" sz="4300" dirty="0" smtClean="0"/>
              <a:t>Россия,  Белоруссия,  Украина -восточные славяне</a:t>
            </a:r>
            <a:r>
              <a:rPr lang="ru-RU" sz="1400" dirty="0" smtClean="0"/>
              <a:t>( общее историческое прошлое при царях, и СССР, близость языков, культур, миропонимания т.е. духовных ценностей и православие)</a:t>
            </a:r>
          </a:p>
          <a:p>
            <a:pPr>
              <a:buNone/>
            </a:pPr>
            <a:endParaRPr lang="ru-RU" dirty="0" smtClean="0"/>
          </a:p>
          <a:p>
            <a:pPr>
              <a:buNone/>
            </a:pPr>
            <a:r>
              <a:rPr lang="ru-RU" dirty="0" smtClean="0">
                <a:cs typeface="Andalus"/>
              </a:rPr>
              <a:t>*</a:t>
            </a:r>
            <a:r>
              <a:rPr lang="ru-RU" dirty="0" smtClean="0"/>
              <a:t> Польша</a:t>
            </a:r>
            <a:r>
              <a:rPr lang="ru-RU" sz="1400" dirty="0" smtClean="0"/>
              <a:t>(католицизм)</a:t>
            </a:r>
            <a:r>
              <a:rPr lang="ru-RU" dirty="0" smtClean="0"/>
              <a:t>,  Чехия,  Словакия - это западные славяне</a:t>
            </a:r>
          </a:p>
          <a:p>
            <a:pPr>
              <a:buNone/>
            </a:pPr>
            <a:endParaRPr lang="ru-RU" dirty="0" smtClean="0"/>
          </a:p>
          <a:p>
            <a:pPr>
              <a:buNone/>
            </a:pPr>
            <a:r>
              <a:rPr lang="ru-RU" dirty="0" smtClean="0">
                <a:cs typeface="Andalus"/>
              </a:rPr>
              <a:t>*</a:t>
            </a:r>
            <a:r>
              <a:rPr lang="ru-RU" dirty="0" smtClean="0"/>
              <a:t> Болгария, Северная Македония, Сербия вместе с Косово,  Черногория, Босния и Герцеговина,  Хорватия, Словения - это южные славяне</a:t>
            </a:r>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Террористические действия неонацистов</a:t>
            </a:r>
            <a:endParaRPr lang="ru-RU" b="1" dirty="0">
              <a:solidFill>
                <a:srgbClr val="FF0000"/>
              </a:solidFill>
            </a:endParaRPr>
          </a:p>
        </p:txBody>
      </p:sp>
      <p:sp>
        <p:nvSpPr>
          <p:cNvPr id="3" name="Содержимое 2"/>
          <p:cNvSpPr>
            <a:spLocks noGrp="1"/>
          </p:cNvSpPr>
          <p:nvPr>
            <p:ph sz="quarter" idx="1"/>
          </p:nvPr>
        </p:nvSpPr>
        <p:spPr/>
        <p:txBody>
          <a:bodyPr>
            <a:normAutofit lnSpcReduction="10000"/>
          </a:bodyPr>
          <a:lstStyle/>
          <a:p>
            <a:pPr algn="just">
              <a:buNone/>
            </a:pPr>
            <a:r>
              <a:rPr lang="ru-RU" dirty="0" smtClean="0"/>
              <a:t> В   </a:t>
            </a:r>
            <a:r>
              <a:rPr lang="ru-RU" b="1" dirty="0" smtClean="0"/>
              <a:t>Кремле не исключают, что в результате нападения на село в Брянской области украинских диверсантов Россия изменит статус специальной военной операции на Украине.</a:t>
            </a:r>
            <a:endParaRPr lang="ru-RU" dirty="0" smtClean="0"/>
          </a:p>
          <a:p>
            <a:pPr algn="just">
              <a:buNone/>
            </a:pPr>
            <a:r>
              <a:rPr lang="ru-RU" dirty="0" smtClean="0"/>
              <a:t> </a:t>
            </a:r>
          </a:p>
          <a:p>
            <a:pPr algn="just">
              <a:buNone/>
            </a:pPr>
            <a:r>
              <a:rPr lang="ru-RU" dirty="0" smtClean="0"/>
              <a:t>           Об этом сказал пресс-секретарь президента Дмитрий Песков. По его словам, </a:t>
            </a:r>
            <a:r>
              <a:rPr lang="ru-RU" b="1" dirty="0" smtClean="0"/>
              <a:t>изменение статуса возможно из-за </a:t>
            </a:r>
            <a:r>
              <a:rPr lang="ru-RU" b="1" dirty="0" smtClean="0">
                <a:solidFill>
                  <a:srgbClr val="FF0000"/>
                </a:solidFill>
              </a:rPr>
              <a:t>«действий террористов»</a:t>
            </a:r>
            <a:r>
              <a:rPr lang="ru-RU" dirty="0" smtClean="0">
                <a:solidFill>
                  <a:srgbClr val="FF0000"/>
                </a:solidFill>
              </a:rPr>
              <a:t>, </a:t>
            </a:r>
            <a:r>
              <a:rPr lang="ru-RU" dirty="0" smtClean="0"/>
              <a:t>которые взяли в заложники местных жителей в Брянской области. Однако точно сказать, будет ли изменен статус, Песков не смог. «Пока не могу сказать», – ответил он.</a:t>
            </a:r>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25668"/>
          </a:xfrm>
        </p:spPr>
        <p:txBody>
          <a:bodyPr>
            <a:normAutofit/>
          </a:bodyPr>
          <a:lstStyle/>
          <a:p>
            <a:pPr algn="ctr"/>
            <a:r>
              <a:rPr lang="ru-RU" b="1" dirty="0" smtClean="0">
                <a:solidFill>
                  <a:srgbClr val="FF0000"/>
                </a:solidFill>
              </a:rPr>
              <a:t>В Кремле не исключили </a:t>
            </a:r>
            <a:br>
              <a:rPr lang="ru-RU" b="1" dirty="0" smtClean="0">
                <a:solidFill>
                  <a:srgbClr val="FF0000"/>
                </a:solidFill>
              </a:rPr>
            </a:br>
            <a:r>
              <a:rPr lang="ru-RU" b="1" dirty="0" smtClean="0">
                <a:solidFill>
                  <a:srgbClr val="FF0000"/>
                </a:solidFill>
              </a:rPr>
              <a:t>изменение статуса СВО </a:t>
            </a:r>
            <a:r>
              <a:rPr lang="ru-RU" dirty="0" smtClean="0">
                <a:solidFill>
                  <a:srgbClr val="FF0000"/>
                </a:solidFill>
              </a:rPr>
              <a:t/>
            </a:r>
            <a:br>
              <a:rPr lang="ru-RU" dirty="0" smtClean="0">
                <a:solidFill>
                  <a:srgbClr val="FF0000"/>
                </a:solidFill>
              </a:rPr>
            </a:br>
            <a:r>
              <a:rPr lang="ru-RU" b="1" dirty="0" smtClean="0">
                <a:solidFill>
                  <a:srgbClr val="FF0000"/>
                </a:solidFill>
              </a:rPr>
              <a:t>из-за событий в Брянской области</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sz="quarter" idx="1"/>
          </p:nvPr>
        </p:nvSpPr>
        <p:spPr>
          <a:xfrm>
            <a:off x="457200" y="2285992"/>
            <a:ext cx="8229600" cy="3840171"/>
          </a:xfrm>
        </p:spPr>
        <p:txBody>
          <a:bodyPr>
            <a:normAutofit fontScale="92500" lnSpcReduction="20000"/>
          </a:bodyPr>
          <a:lstStyle/>
          <a:p>
            <a:pPr algn="just">
              <a:buNone/>
            </a:pPr>
            <a:r>
              <a:rPr lang="ru-RU" dirty="0" smtClean="0"/>
              <a:t>         В   </a:t>
            </a:r>
            <a:r>
              <a:rPr lang="ru-RU" b="1" dirty="0" smtClean="0"/>
              <a:t>Кремле не исключают, что в результате нападения на село в Брянской области украинских диверсантов Россия изменит статус специальной военной операции на Украине.</a:t>
            </a:r>
            <a:endParaRPr lang="ru-RU" dirty="0" smtClean="0"/>
          </a:p>
          <a:p>
            <a:pPr algn="just">
              <a:buNone/>
            </a:pPr>
            <a:r>
              <a:rPr lang="ru-RU" dirty="0" smtClean="0"/>
              <a:t> </a:t>
            </a:r>
          </a:p>
          <a:p>
            <a:pPr algn="just">
              <a:buNone/>
            </a:pPr>
            <a:r>
              <a:rPr lang="ru-RU" dirty="0" smtClean="0"/>
              <a:t>           Об этом сказал пресс-секретарь президента Дмитрий Песков. По его словам, </a:t>
            </a:r>
            <a:r>
              <a:rPr lang="ru-RU" b="1" dirty="0" smtClean="0"/>
              <a:t>изменение статуса возможно из-за </a:t>
            </a:r>
            <a:r>
              <a:rPr lang="ru-RU" b="1" dirty="0" smtClean="0">
                <a:solidFill>
                  <a:srgbClr val="FF0000"/>
                </a:solidFill>
              </a:rPr>
              <a:t>«действий террористов»</a:t>
            </a:r>
            <a:r>
              <a:rPr lang="ru-RU" dirty="0" smtClean="0">
                <a:solidFill>
                  <a:srgbClr val="FF0000"/>
                </a:solidFill>
              </a:rPr>
              <a:t>, </a:t>
            </a:r>
            <a:r>
              <a:rPr lang="ru-RU" dirty="0" smtClean="0"/>
              <a:t>которые взяли в заложники местных жителей в Брянской области. Однако точно сказать, будет ли изменен статус, Песков не смог. «Пока не могу сказать», – ответил он.</a:t>
            </a:r>
            <a:endParaRPr lang="ru-RU" dirty="0"/>
          </a:p>
        </p:txBody>
      </p:sp>
      <p:pic>
        <p:nvPicPr>
          <p:cNvPr id="4" name="Содержимое 3" descr="C:\Users\Гость\Desktop\112.jpg"/>
          <p:cNvPicPr>
            <a:picLocks/>
          </p:cNvPicPr>
          <p:nvPr/>
        </p:nvPicPr>
        <p:blipFill>
          <a:blip r:embed="rId2"/>
          <a:srcRect/>
          <a:stretch>
            <a:fillRect/>
          </a:stretch>
        </p:blipFill>
        <p:spPr bwMode="auto">
          <a:xfrm>
            <a:off x="214282" y="142852"/>
            <a:ext cx="8501122" cy="6500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rmAutofit fontScale="90000"/>
          </a:bodyPr>
          <a:lstStyle/>
          <a:p>
            <a:endParaRPr lang="ru-RU" dirty="0"/>
          </a:p>
        </p:txBody>
      </p:sp>
      <p:sp>
        <p:nvSpPr>
          <p:cNvPr id="3" name="Содержимое 2"/>
          <p:cNvSpPr>
            <a:spLocks noGrp="1"/>
          </p:cNvSpPr>
          <p:nvPr>
            <p:ph sz="quarter" idx="1"/>
          </p:nvPr>
        </p:nvSpPr>
        <p:spPr>
          <a:xfrm>
            <a:off x="457200" y="642918"/>
            <a:ext cx="8229600" cy="5483245"/>
          </a:xfrm>
        </p:spPr>
        <p:txBody>
          <a:bodyPr>
            <a:normAutofit/>
          </a:bodyPr>
          <a:lstStyle/>
          <a:p>
            <a:pPr algn="just">
              <a:buNone/>
            </a:pPr>
            <a:r>
              <a:rPr lang="ru-RU" dirty="0" smtClean="0"/>
              <a:t>                Он также добавил, что президент Владимир Путин отменил поездку в Ставропольский край из-за событий в Брянской области и может провести заседание Совбеза. «Уже совещаются», – сказал источник «Верстки», близкий к силовым структурам.</a:t>
            </a:r>
          </a:p>
          <a:p>
            <a:pPr algn="just">
              <a:buNone/>
            </a:pPr>
            <a:r>
              <a:rPr lang="ru-RU" dirty="0" smtClean="0"/>
              <a:t>               Сегодня Путин проводит совещание с отдельными членами Совета безопасности, чтобы выработать первичные решения по ситуации. Завтра же пройдет «официальное» совещание Совбеза в полном составе, предположил в разговоре с «Версткой» еще один источник в Совете Федерации. «Конечно, они не могли ждать до завтра», – сказал он.</a:t>
            </a:r>
          </a:p>
          <a:p>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2500306"/>
            <a:ext cx="8229600" cy="3656654"/>
          </a:xfrm>
        </p:spPr>
        <p:txBody>
          <a:bodyPr/>
          <a:lstStyle/>
          <a:p>
            <a:pPr>
              <a:buNone/>
            </a:pPr>
            <a:r>
              <a:rPr lang="ru-RU" i="1" dirty="0" smtClean="0"/>
              <a:t>               </a:t>
            </a:r>
            <a:r>
              <a:rPr lang="ru-RU" sz="2800" i="1" dirty="0" smtClean="0"/>
              <a:t>Бред украинского парламентаризма вышел на новый уровень. Сначала украинские депутаты начали борьбу с ненавистным им советским наследием: снесли памятники. </a:t>
            </a:r>
          </a:p>
          <a:p>
            <a:pPr>
              <a:buNone/>
            </a:pPr>
            <a:r>
              <a:rPr lang="ru-RU" sz="2800" i="1" dirty="0" smtClean="0"/>
              <a:t>           Потом </a:t>
            </a:r>
            <a:r>
              <a:rPr lang="ru-RU" sz="2800" i="1" dirty="0" smtClean="0">
                <a:hlinkClick r:id="rId2"/>
              </a:rPr>
              <a:t>решили отменить традиционные праздники, которые жители Украины отмечают на протяжении десятилетий</a:t>
            </a:r>
            <a:r>
              <a:rPr lang="ru-RU" sz="2800" i="1" dirty="0" smtClean="0"/>
              <a:t>. В их числе, День Победы, 8 Марта, 1 Мая. </a:t>
            </a:r>
            <a:endParaRPr lang="ru-RU" sz="2800" dirty="0"/>
          </a:p>
        </p:txBody>
      </p:sp>
      <p:pic>
        <p:nvPicPr>
          <p:cNvPr id="4" name="featured-image" descr="День маразма. Украина вводит новый праздник «Победы над Московией» вместо 9 Мая "/>
          <p:cNvPicPr/>
          <p:nvPr/>
        </p:nvPicPr>
        <p:blipFill>
          <a:blip r:embed="rId3" cstate="print"/>
          <a:srcRect/>
          <a:stretch>
            <a:fillRect/>
          </a:stretch>
        </p:blipFill>
        <p:spPr bwMode="auto">
          <a:xfrm>
            <a:off x="1785918" y="214289"/>
            <a:ext cx="5429287" cy="2214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pPr algn="l"/>
            <a:r>
              <a:rPr lang="ru-RU" sz="2000" b="1" u="sng" dirty="0" smtClean="0">
                <a:solidFill>
                  <a:srgbClr val="FF0000"/>
                </a:solidFill>
              </a:rPr>
              <a:t>8 марта – Международный женский день.</a:t>
            </a:r>
            <a:r>
              <a:rPr lang="ru-RU" sz="2000" b="1" u="sng" dirty="0" smtClean="0"/>
              <a:t/>
            </a:r>
            <a:br>
              <a:rPr lang="ru-RU" sz="2000" b="1" u="sng" dirty="0" smtClean="0"/>
            </a:br>
            <a:r>
              <a:rPr lang="ru-RU" sz="2000" b="1" dirty="0" smtClean="0"/>
              <a:t> </a:t>
            </a:r>
            <a:r>
              <a:rPr lang="ru-RU" sz="2000" dirty="0" smtClean="0"/>
              <a:t>В 1910 г. на Международной конференции социалисток</a:t>
            </a:r>
            <a:br>
              <a:rPr lang="ru-RU" sz="2000" dirty="0" smtClean="0"/>
            </a:br>
            <a:r>
              <a:rPr lang="ru-RU" sz="2000" dirty="0" smtClean="0"/>
              <a:t> в Копенгагене Клара Цеткин предложила ежегодно проводить</a:t>
            </a:r>
            <a:br>
              <a:rPr lang="ru-RU" sz="2000" dirty="0" smtClean="0"/>
            </a:br>
            <a:r>
              <a:rPr lang="ru-RU" sz="2000" dirty="0" smtClean="0"/>
              <a:t> День солидарности трудящихся женщин всего мира борьбе</a:t>
            </a:r>
            <a:br>
              <a:rPr lang="ru-RU" sz="2000" dirty="0" smtClean="0"/>
            </a:br>
            <a:r>
              <a:rPr lang="ru-RU" sz="2000" dirty="0" smtClean="0"/>
              <a:t> за равные права и эмансипацию.</a:t>
            </a:r>
            <a:br>
              <a:rPr lang="ru-RU" sz="2000" dirty="0" smtClean="0"/>
            </a:br>
            <a:endParaRPr lang="ru-RU" sz="2000" dirty="0"/>
          </a:p>
        </p:txBody>
      </p:sp>
      <p:sp>
        <p:nvSpPr>
          <p:cNvPr id="3" name="Содержимое 2"/>
          <p:cNvSpPr>
            <a:spLocks noGrp="1"/>
          </p:cNvSpPr>
          <p:nvPr>
            <p:ph sz="quarter" idx="1"/>
          </p:nvPr>
        </p:nvSpPr>
        <p:spPr>
          <a:xfrm>
            <a:off x="0" y="1428736"/>
            <a:ext cx="8686800" cy="4697427"/>
          </a:xfrm>
        </p:spPr>
        <p:txBody>
          <a:bodyPr>
            <a:normAutofit fontScale="92500" lnSpcReduction="20000"/>
          </a:bodyPr>
          <a:lstStyle/>
          <a:p>
            <a:pPr algn="ctr">
              <a:buNone/>
            </a:pPr>
            <a:r>
              <a:rPr lang="ru-RU" b="1" u="sng" dirty="0" smtClean="0">
                <a:solidFill>
                  <a:srgbClr val="FF0000"/>
                </a:solidFill>
              </a:rPr>
              <a:t>Антонов назвал позором награждение </a:t>
            </a:r>
          </a:p>
          <a:p>
            <a:pPr algn="ctr">
              <a:buNone/>
            </a:pPr>
            <a:r>
              <a:rPr lang="ru-RU" b="1" u="sng" dirty="0" smtClean="0">
                <a:solidFill>
                  <a:srgbClr val="FF0000"/>
                </a:solidFill>
              </a:rPr>
              <a:t>в Белом доме члена "Азова" </a:t>
            </a:r>
            <a:r>
              <a:rPr lang="ru-RU" b="1" u="sng" dirty="0" err="1" smtClean="0">
                <a:solidFill>
                  <a:srgbClr val="FF0000"/>
                </a:solidFill>
              </a:rPr>
              <a:t>Тайры</a:t>
            </a:r>
            <a:endParaRPr lang="ru-RU" b="1" u="sng" dirty="0" smtClean="0">
              <a:solidFill>
                <a:srgbClr val="FF0000"/>
              </a:solidFill>
            </a:endParaRPr>
          </a:p>
          <a:p>
            <a:pPr>
              <a:buNone/>
            </a:pPr>
            <a:r>
              <a:rPr lang="ru-RU" b="1" dirty="0" smtClean="0"/>
              <a:t>ВАШИНГТОН, 9 </a:t>
            </a:r>
            <a:r>
              <a:rPr lang="ru-RU" b="1" dirty="0" err="1" smtClean="0"/>
              <a:t>мар</a:t>
            </a:r>
            <a:r>
              <a:rPr lang="ru-RU" b="1" dirty="0" smtClean="0"/>
              <a:t> – РИА Новости.</a:t>
            </a:r>
            <a:r>
              <a:rPr lang="ru-RU" dirty="0" smtClean="0"/>
              <a:t> </a:t>
            </a:r>
          </a:p>
          <a:p>
            <a:pPr algn="just">
              <a:buNone/>
            </a:pPr>
            <a:r>
              <a:rPr lang="ru-RU" dirty="0" smtClean="0"/>
              <a:t>                 Посол России в США Анатолий Антонов назвал позорным факт награждения в Белом доме представительницы украинского националистического полка "Азов"* (запрещенная в России террористическая организация) Юлии </a:t>
            </a:r>
            <a:r>
              <a:rPr lang="ru-RU" dirty="0" err="1" smtClean="0"/>
              <a:t>Паевской</a:t>
            </a:r>
            <a:r>
              <a:rPr lang="ru-RU" dirty="0" smtClean="0"/>
              <a:t>, известной как </a:t>
            </a:r>
            <a:r>
              <a:rPr lang="ru-RU" dirty="0" err="1" smtClean="0"/>
              <a:t>Тайра</a:t>
            </a:r>
            <a:r>
              <a:rPr lang="ru-RU" dirty="0" smtClean="0"/>
              <a:t>.</a:t>
            </a:r>
          </a:p>
          <a:p>
            <a:pPr algn="just">
              <a:buNone/>
            </a:pPr>
            <a:r>
              <a:rPr lang="ru-RU" dirty="0" smtClean="0"/>
              <a:t>               "Это позор. В голове не укладывается, что в стенах Белого дома могут чествовать нацистов", – говорится в заявлении главы </a:t>
            </a:r>
            <a:r>
              <a:rPr lang="ru-RU" dirty="0" err="1" smtClean="0"/>
              <a:t>дипмиссии</a:t>
            </a:r>
            <a:r>
              <a:rPr lang="ru-RU" dirty="0" smtClean="0"/>
              <a:t>.</a:t>
            </a:r>
          </a:p>
          <a:p>
            <a:pPr algn="just">
              <a:buNone/>
            </a:pPr>
            <a:r>
              <a:rPr lang="ru-RU" dirty="0" smtClean="0"/>
              <a:t>                Он отметил, что американские власти знают о человеконенавистнической идеологии "Азова"*, который использует символику гитлеровской </a:t>
            </a:r>
            <a:r>
              <a:rPr lang="ru-RU" u="sng" dirty="0" smtClean="0">
                <a:hlinkClick r:id="rId2"/>
              </a:rPr>
              <a:t>Германии</a:t>
            </a:r>
            <a:r>
              <a:rPr lang="ru-RU" dirty="0" smtClean="0"/>
              <a:t>.</a:t>
            </a:r>
          </a:p>
          <a:p>
            <a:pPr algn="just">
              <a:buNone/>
            </a:pPr>
            <a:endParaRPr lang="ru-RU" dirty="0"/>
          </a:p>
        </p:txBody>
      </p:sp>
      <p:pic>
        <p:nvPicPr>
          <p:cNvPr id="4" name="Рисунок 3"/>
          <p:cNvPicPr/>
          <p:nvPr/>
        </p:nvPicPr>
        <p:blipFill>
          <a:blip r:embed="rId3"/>
          <a:srcRect/>
          <a:stretch>
            <a:fillRect/>
          </a:stretch>
        </p:blipFill>
        <p:spPr bwMode="auto">
          <a:xfrm>
            <a:off x="7000892" y="0"/>
            <a:ext cx="1947865" cy="1785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966"/>
          </a:xfrm>
        </p:spPr>
        <p:txBody>
          <a:bodyPr>
            <a:normAutofit fontScale="90000"/>
          </a:bodyPr>
          <a:lstStyle/>
          <a:p>
            <a:endParaRPr lang="ru-RU" dirty="0"/>
          </a:p>
        </p:txBody>
      </p:sp>
      <p:sp>
        <p:nvSpPr>
          <p:cNvPr id="3" name="Содержимое 2"/>
          <p:cNvSpPr>
            <a:spLocks noGrp="1"/>
          </p:cNvSpPr>
          <p:nvPr>
            <p:ph sz="quarter" idx="1"/>
          </p:nvPr>
        </p:nvSpPr>
        <p:spPr>
          <a:xfrm>
            <a:off x="457200" y="428604"/>
            <a:ext cx="8229600" cy="6143668"/>
          </a:xfrm>
        </p:spPr>
        <p:txBody>
          <a:bodyPr>
            <a:normAutofit lnSpcReduction="10000"/>
          </a:bodyPr>
          <a:lstStyle/>
          <a:p>
            <a:pPr algn="just">
              <a:buNone/>
            </a:pPr>
            <a:r>
              <a:rPr lang="ru-RU" dirty="0" smtClean="0"/>
              <a:t>                "В 2019 году американские конгрессмены потребовали от госсекретаря включить военное формирование в перечень иностранных террористических организаций. Получается, что </a:t>
            </a:r>
            <a:r>
              <a:rPr lang="ru-RU" dirty="0" smtClean="0">
                <a:solidFill>
                  <a:srgbClr val="FF0000"/>
                </a:solidFill>
              </a:rPr>
              <a:t>Соединенные Штаты ради цели "насолить" России готовы прославлять нацизм. Местным правящим кругам должно быть стыдно перед американскими и советскими ветеранами, которые ценой своих жизней освобождали мир от "коричневой чумы"</a:t>
            </a:r>
            <a:r>
              <a:rPr lang="ru-RU" dirty="0" smtClean="0"/>
              <a:t>, – заявил посол.</a:t>
            </a:r>
          </a:p>
          <a:p>
            <a:pPr algn="just">
              <a:buNone/>
            </a:pPr>
            <a:r>
              <a:rPr lang="ru-RU" dirty="0" smtClean="0"/>
              <a:t>                </a:t>
            </a:r>
            <a:r>
              <a:rPr lang="ru-RU" dirty="0" err="1" smtClean="0"/>
              <a:t>Паевской</a:t>
            </a:r>
            <a:r>
              <a:rPr lang="ru-RU" dirty="0" smtClean="0"/>
              <a:t> в Международный женский день присудили награду </a:t>
            </a:r>
            <a:r>
              <a:rPr lang="ru-RU" dirty="0" err="1" smtClean="0"/>
              <a:t>International</a:t>
            </a:r>
            <a:r>
              <a:rPr lang="ru-RU" dirty="0" smtClean="0"/>
              <a:t> </a:t>
            </a:r>
            <a:r>
              <a:rPr lang="ru-RU" dirty="0" err="1" smtClean="0"/>
              <a:t>Women</a:t>
            </a:r>
            <a:r>
              <a:rPr lang="ru-RU" dirty="0" smtClean="0"/>
              <a:t> </a:t>
            </a:r>
            <a:r>
              <a:rPr lang="ru-RU" dirty="0" err="1" smtClean="0"/>
              <a:t>of</a:t>
            </a:r>
            <a:r>
              <a:rPr lang="ru-RU" dirty="0" smtClean="0"/>
              <a:t> </a:t>
            </a:r>
            <a:r>
              <a:rPr lang="ru-RU" dirty="0" err="1" smtClean="0"/>
              <a:t>Courage</a:t>
            </a:r>
            <a:r>
              <a:rPr lang="ru-RU" dirty="0" smtClean="0"/>
              <a:t> </a:t>
            </a:r>
            <a:r>
              <a:rPr lang="ru-RU" dirty="0" err="1" smtClean="0"/>
              <a:t>Award</a:t>
            </a:r>
            <a:r>
              <a:rPr lang="ru-RU" dirty="0" smtClean="0"/>
              <a:t>. Награду ей вручали госсекретарь </a:t>
            </a:r>
            <a:r>
              <a:rPr lang="ru-RU" u="sng" dirty="0" err="1" smtClean="0">
                <a:hlinkClick r:id="rId2"/>
              </a:rPr>
              <a:t>Энтони</a:t>
            </a:r>
            <a:r>
              <a:rPr lang="ru-RU" u="sng" dirty="0" smtClean="0">
                <a:hlinkClick r:id="rId2"/>
              </a:rPr>
              <a:t> </a:t>
            </a:r>
            <a:r>
              <a:rPr lang="ru-RU" u="sng" dirty="0" err="1" smtClean="0">
                <a:hlinkClick r:id="rId2"/>
              </a:rPr>
              <a:t>Блинкен</a:t>
            </a:r>
            <a:r>
              <a:rPr lang="ru-RU" dirty="0" smtClean="0"/>
              <a:t> и первая леди США </a:t>
            </a:r>
            <a:r>
              <a:rPr lang="ru-RU" u="sng" dirty="0" err="1" smtClean="0">
                <a:hlinkClick r:id="rId3"/>
              </a:rPr>
              <a:t>Джилл</a:t>
            </a:r>
            <a:r>
              <a:rPr lang="ru-RU" u="sng" dirty="0" smtClean="0">
                <a:hlinkClick r:id="rId3"/>
              </a:rPr>
              <a:t> </a:t>
            </a:r>
            <a:r>
              <a:rPr lang="ru-RU" u="sng" dirty="0" err="1" smtClean="0">
                <a:hlinkClick r:id="rId3"/>
              </a:rPr>
              <a:t>Байден</a:t>
            </a:r>
            <a:r>
              <a:rPr lang="ru-RU" dirty="0" smtClean="0"/>
              <a:t>.</a:t>
            </a:r>
          </a:p>
          <a:p>
            <a:pPr algn="just">
              <a:buNone/>
            </a:pPr>
            <a:r>
              <a:rPr lang="ru-RU" dirty="0" smtClean="0"/>
              <a:t> </a:t>
            </a:r>
          </a:p>
          <a:p>
            <a:pPr>
              <a:buNone/>
            </a:pPr>
            <a:endParaRPr lang="ru-R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890"/>
          </a:xfrm>
        </p:spPr>
        <p:txBody>
          <a:bodyPr>
            <a:normAutofit fontScale="90000"/>
          </a:bodyPr>
          <a:lstStyle/>
          <a:p>
            <a:endParaRPr lang="ru-RU" dirty="0"/>
          </a:p>
        </p:txBody>
      </p:sp>
      <p:sp>
        <p:nvSpPr>
          <p:cNvPr id="3" name="Содержимое 2"/>
          <p:cNvSpPr>
            <a:spLocks noGrp="1"/>
          </p:cNvSpPr>
          <p:nvPr>
            <p:ph sz="quarter" idx="1"/>
          </p:nvPr>
        </p:nvSpPr>
        <p:spPr>
          <a:xfrm>
            <a:off x="457200" y="428604"/>
            <a:ext cx="8229600" cy="5728356"/>
          </a:xfrm>
        </p:spPr>
        <p:txBody>
          <a:bodyPr>
            <a:normAutofit fontScale="92500" lnSpcReduction="20000"/>
          </a:bodyPr>
          <a:lstStyle/>
          <a:p>
            <a:pPr algn="just">
              <a:buNone/>
            </a:pPr>
            <a:r>
              <a:rPr lang="ru-RU" dirty="0" smtClean="0"/>
              <a:t>               Антонов напомнил, что </a:t>
            </a:r>
            <a:r>
              <a:rPr lang="ru-RU" dirty="0" err="1" smtClean="0"/>
              <a:t>Паевская</a:t>
            </a:r>
            <a:r>
              <a:rPr lang="ru-RU" dirty="0" smtClean="0"/>
              <a:t> в марте 2022 года "прикинулась матерью двоих детей, родителей которых сама же убила". "Переодевшись в гражданскую одежду, пыталась сбежать с завода "</a:t>
            </a:r>
            <a:r>
              <a:rPr lang="ru-RU" dirty="0" err="1" smtClean="0"/>
              <a:t>Азовсталь</a:t>
            </a:r>
            <a:r>
              <a:rPr lang="ru-RU" dirty="0" smtClean="0"/>
              <a:t>" в Мариуполе. Похищенные несовершеннолетние позднее признались, что </a:t>
            </a:r>
            <a:r>
              <a:rPr lang="ru-RU" dirty="0" err="1" smtClean="0"/>
              <a:t>Паевская</a:t>
            </a:r>
            <a:r>
              <a:rPr lang="ru-RU" dirty="0" smtClean="0"/>
              <a:t> угрожала им расправой. В 2014 году эта особа активно участвовала в вооруженном захвате власти на Украине. Затем с 2014 по 2018 год занималась боевой подготовкой неонацистов в Донбассе. Совершала преступления против мирных жителей. Излюбленное развлечение последовательницы [одного из идеологов украинского национализма Степана] </a:t>
            </a:r>
            <a:r>
              <a:rPr lang="ru-RU" dirty="0" err="1" smtClean="0"/>
              <a:t>Бандеры</a:t>
            </a:r>
            <a:r>
              <a:rPr lang="ru-RU" dirty="0" smtClean="0"/>
              <a:t>, которую сегодня превозносят в Вашингтоне, - стрелять в людей из снайперской винтовки, - подчеркнул посол. - Напомним, что батальон "Азов" исповедует человеконенавистническую идеологию. Официальный символ структуры - знак одной из дивизий СС гитлеровской Германии".</a:t>
            </a:r>
            <a:endParaRPr lang="ru-RU"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142852"/>
            <a:ext cx="8229600" cy="6014108"/>
          </a:xfrm>
        </p:spPr>
        <p:txBody>
          <a:bodyPr>
            <a:normAutofit fontScale="62500" lnSpcReduction="20000"/>
          </a:bodyPr>
          <a:lstStyle/>
          <a:p>
            <a:pPr algn="ctr">
              <a:buNone/>
            </a:pPr>
            <a:r>
              <a:rPr lang="ru-RU" b="1" dirty="0" smtClean="0"/>
              <a:t> </a:t>
            </a:r>
            <a:endParaRPr lang="ru-RU" sz="4100" b="1" dirty="0" smtClean="0">
              <a:solidFill>
                <a:srgbClr val="FF0000"/>
              </a:solidFill>
            </a:endParaRPr>
          </a:p>
          <a:p>
            <a:pPr algn="ctr">
              <a:buNone/>
            </a:pPr>
            <a:r>
              <a:rPr lang="ru-RU" sz="4100" b="1" u="sng" dirty="0" smtClean="0">
                <a:solidFill>
                  <a:srgbClr val="FF0000"/>
                </a:solidFill>
              </a:rPr>
              <a:t>Так поступают с украинскими пленными в России</a:t>
            </a:r>
          </a:p>
          <a:p>
            <a:pPr algn="ctr">
              <a:buNone/>
            </a:pPr>
            <a:r>
              <a:rPr lang="ru-RU" sz="4100" b="1" dirty="0" smtClean="0">
                <a:solidFill>
                  <a:srgbClr val="FF0000"/>
                </a:solidFill>
              </a:rPr>
              <a:t>Уполномоченный по правам человека в России Татьяна </a:t>
            </a:r>
            <a:r>
              <a:rPr lang="ru-RU" sz="4100" b="1" dirty="0" err="1" smtClean="0">
                <a:solidFill>
                  <a:srgbClr val="FF0000"/>
                </a:solidFill>
              </a:rPr>
              <a:t>Москалькова</a:t>
            </a:r>
            <a:r>
              <a:rPr lang="ru-RU" sz="4100" b="1" dirty="0" smtClean="0">
                <a:solidFill>
                  <a:srgbClr val="FF0000"/>
                </a:solidFill>
              </a:rPr>
              <a:t>  заявила, что </a:t>
            </a:r>
          </a:p>
          <a:p>
            <a:pPr algn="ctr">
              <a:buNone/>
            </a:pPr>
            <a:r>
              <a:rPr lang="ru-RU" sz="5100" b="1" dirty="0" smtClean="0">
                <a:solidFill>
                  <a:srgbClr val="FF0000"/>
                </a:solidFill>
              </a:rPr>
              <a:t>родные украинских пленных просят </a:t>
            </a:r>
          </a:p>
          <a:p>
            <a:pPr algn="ctr">
              <a:buNone/>
            </a:pPr>
            <a:r>
              <a:rPr lang="ru-RU" sz="5100" b="1" dirty="0" smtClean="0">
                <a:solidFill>
                  <a:srgbClr val="FF0000"/>
                </a:solidFill>
              </a:rPr>
              <a:t>не возвращать  их на родину</a:t>
            </a:r>
          </a:p>
          <a:p>
            <a:pPr>
              <a:buNone/>
            </a:pPr>
            <a:r>
              <a:rPr lang="ru-RU" dirty="0" smtClean="0"/>
              <a:t> </a:t>
            </a:r>
            <a:endParaRPr lang="ru-RU" b="1" dirty="0" smtClean="0"/>
          </a:p>
          <a:p>
            <a:pPr>
              <a:buNone/>
            </a:pPr>
            <a:r>
              <a:rPr lang="ru-RU" b="1" u="sng" dirty="0" smtClean="0">
                <a:hlinkClick r:id="rId2"/>
              </a:rPr>
              <a:t>© РИА Новости / пресс-служба Совета Федерации РФ</a:t>
            </a:r>
            <a:endParaRPr lang="ru-RU" dirty="0" smtClean="0"/>
          </a:p>
          <a:p>
            <a:pPr algn="just">
              <a:buNone/>
            </a:pPr>
            <a:r>
              <a:rPr lang="ru-RU" b="1" dirty="0" smtClean="0"/>
              <a:t>МОСКВА, 12 </a:t>
            </a:r>
            <a:r>
              <a:rPr lang="ru-RU" b="1" dirty="0" err="1" smtClean="0"/>
              <a:t>июн</a:t>
            </a:r>
            <a:r>
              <a:rPr lang="ru-RU" b="1" dirty="0" smtClean="0"/>
              <a:t> — РИА Новости. </a:t>
            </a:r>
            <a:r>
              <a:rPr lang="ru-RU" dirty="0" smtClean="0"/>
              <a:t>Матери украинских военнопленных, </a:t>
            </a:r>
          </a:p>
          <a:p>
            <a:pPr algn="just">
              <a:buNone/>
            </a:pPr>
            <a:r>
              <a:rPr lang="ru-RU" dirty="0" smtClean="0"/>
              <a:t>содержащихся в России, обращаются с просьбами не возвращать их сыновей на </a:t>
            </a:r>
          </a:p>
          <a:p>
            <a:pPr algn="just">
              <a:buNone/>
            </a:pPr>
            <a:r>
              <a:rPr lang="ru-RU" dirty="0" smtClean="0"/>
              <a:t>родину, заявила уполномоченный по правам человека Татьяна </a:t>
            </a:r>
            <a:r>
              <a:rPr lang="ru-RU" dirty="0" err="1" smtClean="0"/>
              <a:t>Москалькова</a:t>
            </a:r>
            <a:r>
              <a:rPr lang="ru-RU" dirty="0" smtClean="0"/>
              <a:t>.</a:t>
            </a:r>
          </a:p>
          <a:p>
            <a:pPr algn="just">
              <a:buNone/>
            </a:pPr>
            <a:r>
              <a:rPr lang="ru-RU" dirty="0" smtClean="0"/>
              <a:t>Она рассказала, что во время приема в </a:t>
            </a:r>
            <a:r>
              <a:rPr lang="ru-RU" u="sng" dirty="0" smtClean="0">
                <a:hlinkClick r:id="rId3"/>
              </a:rPr>
              <a:t>Севастополе</a:t>
            </a:r>
            <a:r>
              <a:rPr lang="ru-RU" dirty="0" smtClean="0"/>
              <a:t> пленных украинских </a:t>
            </a:r>
          </a:p>
          <a:p>
            <a:pPr algn="just">
              <a:buNone/>
            </a:pPr>
            <a:r>
              <a:rPr lang="ru-RU" dirty="0" smtClean="0"/>
              <a:t>граждан, большинство из них просили сообщить об их судьбе семьям, и эту </a:t>
            </a:r>
          </a:p>
          <a:p>
            <a:pPr algn="just">
              <a:buNone/>
            </a:pPr>
            <a:r>
              <a:rPr lang="ru-RU" dirty="0" smtClean="0"/>
              <a:t>просьбу выполнили.</a:t>
            </a:r>
          </a:p>
          <a:p>
            <a:pPr algn="just">
              <a:buNone/>
            </a:pPr>
            <a:r>
              <a:rPr lang="ru-RU" dirty="0" smtClean="0"/>
              <a:t>"Сегодня ко мне поступают новые обращения от украинских матерей. Они просят </a:t>
            </a:r>
          </a:p>
          <a:p>
            <a:pPr algn="just">
              <a:buNone/>
            </a:pPr>
            <a:r>
              <a:rPr lang="ru-RU" dirty="0" smtClean="0"/>
              <a:t>не возвращать их сыновей, потому что считают, что они либо будут заново </a:t>
            </a:r>
          </a:p>
          <a:p>
            <a:pPr algn="just">
              <a:buNone/>
            </a:pPr>
            <a:r>
              <a:rPr lang="ru-RU" dirty="0" smtClean="0"/>
              <a:t>отправлены на фронт, либо они будут подвергнуты репрессиям", — пояснила </a:t>
            </a:r>
          </a:p>
          <a:p>
            <a:pPr algn="just">
              <a:buNone/>
            </a:pPr>
            <a:r>
              <a:rPr lang="ru-RU" dirty="0" smtClean="0"/>
              <a:t>омбудсмен, добавив, что аналогичные обращения поступили от двух пленных.</a:t>
            </a:r>
            <a:endParaRPr lang="ru-R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rgbClr val="FF0000"/>
                </a:solidFill>
              </a:rPr>
              <a:t>Так поступали нацисты в Великую Отечественную войну</a:t>
            </a:r>
            <a:endParaRPr lang="ru-RU" b="1" dirty="0">
              <a:solidFill>
                <a:srgbClr val="FF0000"/>
              </a:solidFill>
            </a:endParaRPr>
          </a:p>
        </p:txBody>
      </p:sp>
      <p:sp>
        <p:nvSpPr>
          <p:cNvPr id="3" name="Содержимое 2"/>
          <p:cNvSpPr>
            <a:spLocks noGrp="1"/>
          </p:cNvSpPr>
          <p:nvPr>
            <p:ph sz="quarter" idx="1"/>
          </p:nvPr>
        </p:nvSpPr>
        <p:spPr/>
        <p:txBody>
          <a:bodyPr>
            <a:normAutofit fontScale="92500" lnSpcReduction="20000"/>
          </a:bodyPr>
          <a:lstStyle/>
          <a:p>
            <a:pPr>
              <a:buNone/>
            </a:pPr>
            <a:r>
              <a:rPr lang="ru-RU" dirty="0" smtClean="0"/>
              <a:t>            В октябре 1941 года в Саласпилсе, под Ригой, заросший вереском пустырь площадью в 30 гектаров был обнесён двойным заграждением из колючей проволоки.  Здесь немецко-фашистские оккупанты устроили концентрационный лагерь.  Были построены 45 бараков, виселица и сторожевые вышки, на которых находились пулемёты. В каждом бараке, рассчитанном на 20-250 человек, фашисты содержали зачастую  до 800 узников.  Если заключённый заболевал, то он был обречён на смерть.</a:t>
            </a:r>
          </a:p>
          <a:p>
            <a:r>
              <a:rPr lang="ru-RU" dirty="0" smtClean="0"/>
              <a:t>        Гитлеровцы установили в лагере кровавый режим. Массовые могилы </a:t>
            </a:r>
            <a:r>
              <a:rPr lang="ru-RU" dirty="0" err="1" smtClean="0"/>
              <a:t>Саласпилсского</a:t>
            </a:r>
            <a:r>
              <a:rPr lang="ru-RU" dirty="0" smtClean="0"/>
              <a:t> лагеря занимали площадь почти в  2 600 квадратных метров; трупы узников укладывали в несколько рядов в большие ямы. Лишь около 500 заключённых остались в живых.</a:t>
            </a:r>
            <a:endParaRPr lang="ru-RU"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Информационная война с замалчиванием </a:t>
            </a:r>
            <a:r>
              <a:rPr lang="ru-RU" dirty="0" err="1" smtClean="0">
                <a:solidFill>
                  <a:srgbClr val="FF0000"/>
                </a:solidFill>
              </a:rPr>
              <a:t>реальныхфактов</a:t>
            </a:r>
            <a:endParaRPr lang="ru-RU" dirty="0">
              <a:solidFill>
                <a:srgbClr val="FF0000"/>
              </a:solidFill>
            </a:endParaRPr>
          </a:p>
        </p:txBody>
      </p:sp>
      <p:sp>
        <p:nvSpPr>
          <p:cNvPr id="3" name="Содержимое 2"/>
          <p:cNvSpPr>
            <a:spLocks noGrp="1"/>
          </p:cNvSpPr>
          <p:nvPr>
            <p:ph sz="quarter" idx="1"/>
          </p:nvPr>
        </p:nvSpPr>
        <p:spPr>
          <a:xfrm>
            <a:off x="214282" y="1219200"/>
            <a:ext cx="8472518" cy="4937760"/>
          </a:xfrm>
        </p:spPr>
        <p:txBody>
          <a:bodyPr>
            <a:normAutofit fontScale="85000" lnSpcReduction="20000"/>
          </a:bodyPr>
          <a:lstStyle/>
          <a:p>
            <a:pPr fontAlgn="ctr">
              <a:buNone/>
            </a:pPr>
            <a:r>
              <a:rPr lang="ru-RU" b="1" u="sng" dirty="0" smtClean="0">
                <a:solidFill>
                  <a:srgbClr val="7030A0"/>
                </a:solidFill>
              </a:rPr>
              <a:t>Омбудсмен ДНР прокомментировала отказ СБ ООН в выступлении</a:t>
            </a:r>
          </a:p>
          <a:p>
            <a:pPr algn="just" fontAlgn="ctr">
              <a:buNone/>
            </a:pPr>
            <a:r>
              <a:rPr lang="ru-RU" i="1" dirty="0" smtClean="0"/>
              <a:t>ДОНЕЦК, 20 </a:t>
            </a:r>
            <a:r>
              <a:rPr lang="ru-RU" i="1" dirty="0" err="1" smtClean="0"/>
              <a:t>мар</a:t>
            </a:r>
            <a:r>
              <a:rPr lang="ru-RU" i="1" dirty="0" smtClean="0"/>
              <a:t> — РИА Новости. </a:t>
            </a:r>
            <a:r>
              <a:rPr lang="ru-RU" dirty="0" smtClean="0"/>
              <a:t>Отказ СБ ООН предоставить </a:t>
            </a:r>
          </a:p>
          <a:p>
            <a:pPr algn="just" fontAlgn="ctr">
              <a:buNone/>
            </a:pPr>
            <a:r>
              <a:rPr lang="ru-RU" dirty="0" smtClean="0"/>
              <a:t>трибуну для обсуждения гуманитарной ситуации в Донбассе </a:t>
            </a:r>
          </a:p>
          <a:p>
            <a:pPr algn="just" fontAlgn="ctr">
              <a:buNone/>
            </a:pPr>
            <a:r>
              <a:rPr lang="ru-RU" dirty="0" smtClean="0"/>
              <a:t>и украинских военных преступлений не поможет замолчать эту </a:t>
            </a:r>
          </a:p>
          <a:p>
            <a:pPr algn="just" fontAlgn="ctr">
              <a:buNone/>
            </a:pPr>
            <a:r>
              <a:rPr lang="ru-RU" dirty="0" smtClean="0"/>
              <a:t>информацию, правда выйдет наружу, заявила РИА Новости </a:t>
            </a:r>
          </a:p>
          <a:p>
            <a:pPr algn="just" fontAlgn="ctr">
              <a:buNone/>
            </a:pPr>
            <a:r>
              <a:rPr lang="ru-RU" dirty="0" smtClean="0"/>
              <a:t>уполномоченный по правам человека в ДНР Дарья Морозова.</a:t>
            </a:r>
          </a:p>
          <a:p>
            <a:pPr algn="just" fontAlgn="ctr">
              <a:buNone/>
            </a:pPr>
            <a:r>
              <a:rPr lang="ru-RU" dirty="0" smtClean="0"/>
              <a:t>СБ </a:t>
            </a:r>
            <a:r>
              <a:rPr lang="ru-RU" dirty="0" smtClean="0">
                <a:hlinkClick r:id="rId2"/>
              </a:rPr>
              <a:t>ООН</a:t>
            </a:r>
            <a:r>
              <a:rPr lang="ru-RU" dirty="0" smtClean="0"/>
              <a:t> 17 марта </a:t>
            </a:r>
            <a:r>
              <a:rPr lang="ru-RU" dirty="0" smtClean="0">
                <a:hlinkClick r:id="rId3"/>
              </a:rPr>
              <a:t>не разрешил</a:t>
            </a:r>
            <a:r>
              <a:rPr lang="ru-RU" dirty="0" smtClean="0"/>
              <a:t> Морозовой выступить </a:t>
            </a:r>
          </a:p>
          <a:p>
            <a:pPr algn="just" fontAlgn="ctr">
              <a:buNone/>
            </a:pPr>
            <a:r>
              <a:rPr lang="ru-RU" dirty="0" smtClean="0"/>
              <a:t>по гуманитарной ситуации на Украине. Постпред США при ООН </a:t>
            </a:r>
          </a:p>
          <a:p>
            <a:pPr algn="just" fontAlgn="ctr">
              <a:buNone/>
            </a:pPr>
            <a:r>
              <a:rPr lang="ru-RU" dirty="0" smtClean="0"/>
              <a:t>Линда </a:t>
            </a:r>
            <a:r>
              <a:rPr lang="ru-RU" dirty="0" err="1" smtClean="0"/>
              <a:t>Томас-Гринфилд</a:t>
            </a:r>
            <a:r>
              <a:rPr lang="ru-RU" dirty="0" smtClean="0"/>
              <a:t> выступила против предоставления </a:t>
            </a:r>
          </a:p>
          <a:p>
            <a:pPr algn="just" fontAlgn="ctr">
              <a:buNone/>
            </a:pPr>
            <a:r>
              <a:rPr lang="ru-RU" dirty="0" smtClean="0"/>
              <a:t>омбудсмену трибуны и призвала к процедурному голосованию </a:t>
            </a:r>
          </a:p>
          <a:p>
            <a:pPr algn="just" fontAlgn="ctr">
              <a:buNone/>
            </a:pPr>
            <a:r>
              <a:rPr lang="ru-RU" dirty="0" smtClean="0"/>
              <a:t>по этому вопросу. За запрет выступления проголосовали Франция, </a:t>
            </a:r>
          </a:p>
          <a:p>
            <a:pPr algn="just" fontAlgn="ctr">
              <a:buNone/>
            </a:pPr>
            <a:r>
              <a:rPr lang="ru-RU" dirty="0" smtClean="0"/>
              <a:t>Албания, Швейцария, Япония, Мальта, Эквадор, США и Британия. </a:t>
            </a:r>
          </a:p>
          <a:p>
            <a:pPr algn="just" fontAlgn="ctr">
              <a:buNone/>
            </a:pPr>
            <a:r>
              <a:rPr lang="ru-RU" dirty="0" smtClean="0"/>
              <a:t>Результатов оказалось достаточно для того, чтобы запретить </a:t>
            </a:r>
          </a:p>
          <a:p>
            <a:pPr algn="just" fontAlgn="ctr">
              <a:buNone/>
            </a:pPr>
            <a:r>
              <a:rPr lang="ru-RU" dirty="0" smtClean="0"/>
              <a:t>омбудсмену ДНР выступить.</a:t>
            </a:r>
          </a:p>
          <a:p>
            <a:pPr fontAlgn="ct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Гость\Desktop\55.jpg"/>
          <p:cNvPicPr>
            <a:picLocks noGrp="1" noChangeAspect="1" noChangeArrowheads="1"/>
          </p:cNvPicPr>
          <p:nvPr>
            <p:ph sz="quarter" idx="1"/>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457200" y="2428868"/>
            <a:ext cx="8229600" cy="4143404"/>
          </a:xfrm>
        </p:spPr>
        <p:txBody>
          <a:bodyPr/>
          <a:lstStyle/>
          <a:p>
            <a:pPr fontAlgn="t">
              <a:buNone/>
            </a:pPr>
            <a:r>
              <a:rPr lang="ru-RU" dirty="0" smtClean="0"/>
              <a:t>               «В любом случае правда выйдет наружу, и все те военные преступления, которые, я замечу, не имеют срока давности, будут раскрыты, и заслуженное наказание понесут все ответственные, которые отдают сейчас преступные приказы стрелять по нашим городам, убивать наших детей, женщин, мужчин, стариков, так и те, кто пытает наших пленных», — сказала Морозова.</a:t>
            </a:r>
            <a:endParaRPr lang="ru-RU" dirty="0"/>
          </a:p>
        </p:txBody>
      </p:sp>
      <p:pic>
        <p:nvPicPr>
          <p:cNvPr id="6" name="Рисунок 5" descr="https://resizer.mail.ru/p/e8224dd1-f892-5156-95bc-6f54358f2c07/AQAGTSKM4bLpWheeGusNlPNaHH0vb49plNFrVWU8HR-uSmXhuwre3yM4uDuPesE_EqLZ5UN4lhgTHVC-Leb21fpNn3Q.jpg"/>
          <p:cNvPicPr/>
          <p:nvPr/>
        </p:nvPicPr>
        <p:blipFill>
          <a:blip r:embed="rId2"/>
          <a:srcRect/>
          <a:stretch>
            <a:fillRect/>
          </a:stretch>
        </p:blipFill>
        <p:spPr bwMode="auto">
          <a:xfrm>
            <a:off x="2025599" y="214291"/>
            <a:ext cx="5092801"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704964"/>
          </a:xfrm>
        </p:spPr>
        <p:txBody>
          <a:bodyPr>
            <a:normAutofit/>
          </a:bodyPr>
          <a:lstStyle/>
          <a:p>
            <a:r>
              <a:rPr lang="ru-RU" b="1" u="sng" dirty="0" smtClean="0">
                <a:solidFill>
                  <a:srgbClr val="7030A0"/>
                </a:solidFill>
              </a:rPr>
              <a:t>Раненый украинский военный попросил о помощи оператора российского </a:t>
            </a:r>
            <a:r>
              <a:rPr lang="ru-RU" b="1" u="sng" dirty="0" err="1" smtClean="0">
                <a:solidFill>
                  <a:srgbClr val="7030A0"/>
                </a:solidFill>
              </a:rPr>
              <a:t>дрона</a:t>
            </a:r>
            <a:r>
              <a:rPr lang="ru-RU" b="1" dirty="0" smtClean="0"/>
              <a:t/>
            </a:r>
            <a:br>
              <a:rPr lang="ru-RU" b="1" dirty="0" smtClean="0"/>
            </a:br>
            <a:endParaRPr lang="ru-RU" dirty="0"/>
          </a:p>
        </p:txBody>
      </p:sp>
      <p:sp>
        <p:nvSpPr>
          <p:cNvPr id="3" name="Содержимое 2"/>
          <p:cNvSpPr>
            <a:spLocks noGrp="1"/>
          </p:cNvSpPr>
          <p:nvPr>
            <p:ph sz="quarter" idx="1"/>
          </p:nvPr>
        </p:nvSpPr>
        <p:spPr/>
        <p:txBody>
          <a:bodyPr>
            <a:normAutofit lnSpcReduction="10000"/>
          </a:bodyPr>
          <a:lstStyle/>
          <a:p>
            <a:pPr algn="just" fontAlgn="base">
              <a:buNone/>
            </a:pPr>
            <a:r>
              <a:rPr lang="ru-RU" dirty="0" smtClean="0"/>
              <a:t>         «РВ»: обездвиженный из-за ранения военный ВСУ попросил помощи оператора российского БПЛА</a:t>
            </a:r>
          </a:p>
          <a:p>
            <a:pPr algn="just" fontAlgn="base">
              <a:buNone/>
            </a:pPr>
            <a:r>
              <a:rPr lang="ru-RU" dirty="0" smtClean="0"/>
              <a:t>           Раненый в ногу украинский военный попросил помощи у оператора российского </a:t>
            </a:r>
            <a:r>
              <a:rPr lang="ru-RU" dirty="0" err="1" smtClean="0"/>
              <a:t>дрона</a:t>
            </a:r>
            <a:r>
              <a:rPr lang="ru-RU" dirty="0" smtClean="0"/>
              <a:t>, снимавшего его в этот момент. Видео </a:t>
            </a:r>
            <a:r>
              <a:rPr lang="ru-RU" u="sng" dirty="0" smtClean="0">
                <a:hlinkClick r:id="rId2"/>
              </a:rPr>
              <a:t>публикует</a:t>
            </a:r>
            <a:r>
              <a:rPr lang="ru-RU" dirty="0" smtClean="0"/>
              <a:t> Telegram-канал «Военкоры русской весны».</a:t>
            </a:r>
          </a:p>
          <a:p>
            <a:pPr algn="just" fontAlgn="base">
              <a:buNone/>
            </a:pPr>
            <a:r>
              <a:rPr lang="ru-RU" dirty="0" smtClean="0"/>
              <a:t>           По словам авторов канала, бойцы ВСУ бросили на поле боя сослуживца, получившего серьезное ранение ноги. Позднее к нему подлетел российский </a:t>
            </a:r>
            <a:r>
              <a:rPr lang="ru-RU" dirty="0" err="1" smtClean="0"/>
              <a:t>беспилотник</a:t>
            </a:r>
            <a:r>
              <a:rPr lang="ru-RU" dirty="0" smtClean="0"/>
              <a:t>, и украинец попросил о помощи.</a:t>
            </a:r>
          </a:p>
          <a:p>
            <a:pPr algn="just" fontAlgn="base">
              <a:buNone/>
            </a:pPr>
            <a:r>
              <a:rPr lang="ru-RU" dirty="0" smtClean="0"/>
              <a:t>           Утверждается также, что после этого его эвакуировали российские военные.</a:t>
            </a:r>
            <a:endParaRPr lang="ru-RU"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919278"/>
          </a:xfrm>
        </p:spPr>
        <p:txBody>
          <a:bodyPr>
            <a:normAutofit/>
          </a:bodyPr>
          <a:lstStyle/>
          <a:p>
            <a:pPr algn="ctr" fontAlgn="ctr"/>
            <a:r>
              <a:rPr lang="ru-RU" b="1" u="sng" dirty="0" smtClean="0">
                <a:solidFill>
                  <a:srgbClr val="7030A0"/>
                </a:solidFill>
              </a:rPr>
              <a:t>Антонов: поставки Киеву снарядов</a:t>
            </a:r>
            <a:r>
              <a:rPr lang="ru-RU" b="1" dirty="0" smtClean="0">
                <a:solidFill>
                  <a:srgbClr val="7030A0"/>
                </a:solidFill>
              </a:rPr>
              <a:t/>
            </a:r>
            <a:br>
              <a:rPr lang="ru-RU" b="1" dirty="0" smtClean="0">
                <a:solidFill>
                  <a:srgbClr val="7030A0"/>
                </a:solidFill>
              </a:rPr>
            </a:br>
            <a:r>
              <a:rPr lang="ru-RU" b="1" u="sng" dirty="0" smtClean="0">
                <a:solidFill>
                  <a:srgbClr val="7030A0"/>
                </a:solidFill>
              </a:rPr>
              <a:t>с обедненным ураном приближают Армагеддон</a:t>
            </a:r>
            <a:endParaRPr lang="ru-RU" b="1" dirty="0">
              <a:solidFill>
                <a:srgbClr val="7030A0"/>
              </a:solidFill>
            </a:endParaRPr>
          </a:p>
        </p:txBody>
      </p:sp>
      <p:sp>
        <p:nvSpPr>
          <p:cNvPr id="3" name="Содержимое 2"/>
          <p:cNvSpPr>
            <a:spLocks noGrp="1"/>
          </p:cNvSpPr>
          <p:nvPr>
            <p:ph sz="quarter" idx="1"/>
          </p:nvPr>
        </p:nvSpPr>
        <p:spPr>
          <a:xfrm>
            <a:off x="457200" y="2071678"/>
            <a:ext cx="8229600" cy="4085282"/>
          </a:xfrm>
        </p:spPr>
        <p:txBody>
          <a:bodyPr>
            <a:normAutofit fontScale="62500" lnSpcReduction="20000"/>
          </a:bodyPr>
          <a:lstStyle/>
          <a:p>
            <a:pPr fontAlgn="t">
              <a:buNone/>
            </a:pPr>
            <a:r>
              <a:rPr lang="ru-RU" dirty="0" smtClean="0"/>
              <a:t>      ВАШИНГТОН, 23 </a:t>
            </a:r>
            <a:r>
              <a:rPr lang="ru-RU" dirty="0" err="1" smtClean="0"/>
              <a:t>мар</a:t>
            </a:r>
            <a:r>
              <a:rPr lang="ru-RU" dirty="0" smtClean="0"/>
              <a:t> — РИА Новости. Страны Запада во главе с США, решив поставлять Киеву боеприпасы с обедненным ураном, бесповоротно подводят мир к опасной черте, за которой все отчетливее маячит ядерный Армагеддон, заявил посол России в Вашингтоне.</a:t>
            </a:r>
          </a:p>
          <a:p>
            <a:pPr fontAlgn="t">
              <a:buNone/>
            </a:pPr>
            <a:r>
              <a:rPr lang="ru-RU" dirty="0" smtClean="0"/>
              <a:t>               При этом российский посол обратил внимание на то, что негативные последствия использования таких боеприпасов «многократно подтверждены западными журналистами».</a:t>
            </a:r>
          </a:p>
          <a:p>
            <a:pPr fontAlgn="t">
              <a:buNone/>
            </a:pPr>
            <a:r>
              <a:rPr lang="ru-RU" dirty="0" smtClean="0"/>
              <a:t>               «Напомню — при использовании подобного рода боеприпасов на местности оседает радиоактивная пыль. Она чрезвычайно токсична и не поддается дезактивации. Такие вещества провоцируют вспышки онкологических заболеваний. Американцы это прекрасно знают, ведь они уже применяли эти вооружения в Ираке и Югославии. Жертвы страдали от смертельных недугов, а их дети появлялись на свет с врожденными пороками», — напомнил глава российской </a:t>
            </a:r>
            <a:r>
              <a:rPr lang="ru-RU" dirty="0" err="1" smtClean="0"/>
              <a:t>дипмиссии</a:t>
            </a:r>
            <a:r>
              <a:rPr lang="ru-RU" dirty="0" smtClean="0"/>
              <a:t> в США.</a:t>
            </a:r>
          </a:p>
          <a:p>
            <a:pPr>
              <a:buNone/>
            </a:pPr>
            <a:r>
              <a:rPr lang="ru-RU" b="1" dirty="0" smtClean="0"/>
              <a:t>           МОСКВА, 22 </a:t>
            </a:r>
            <a:r>
              <a:rPr lang="ru-RU" b="1" dirty="0" err="1" smtClean="0"/>
              <a:t>мар</a:t>
            </a:r>
            <a:r>
              <a:rPr lang="ru-RU" b="1" dirty="0" smtClean="0"/>
              <a:t> — РИА Новости, Давид </a:t>
            </a:r>
            <a:r>
              <a:rPr lang="ru-RU" b="1" dirty="0" err="1" smtClean="0"/>
              <a:t>Нармания</a:t>
            </a:r>
            <a:r>
              <a:rPr lang="ru-RU" b="1" dirty="0" smtClean="0"/>
              <a:t>.</a:t>
            </a:r>
            <a:r>
              <a:rPr lang="ru-RU" dirty="0" smtClean="0"/>
              <a:t> Лондон вместе с танками </a:t>
            </a:r>
            <a:r>
              <a:rPr lang="ru-RU" dirty="0" err="1" smtClean="0"/>
              <a:t>Challenger</a:t>
            </a:r>
            <a:r>
              <a:rPr lang="ru-RU" dirty="0" smtClean="0"/>
              <a:t> 2 передаст Киеву снаряды с обедненным ураном, сообщила заместитель министра обороны Великобритании </a:t>
            </a:r>
            <a:r>
              <a:rPr lang="ru-RU" dirty="0" err="1" smtClean="0"/>
              <a:t>Аннабель</a:t>
            </a:r>
            <a:r>
              <a:rPr lang="ru-RU" dirty="0" smtClean="0"/>
              <a:t> </a:t>
            </a:r>
            <a:r>
              <a:rPr lang="ru-RU" dirty="0" err="1" smtClean="0"/>
              <a:t>Голди</a:t>
            </a:r>
            <a:r>
              <a:rPr lang="ru-RU" dirty="0" smtClean="0"/>
              <a:t>. Как это восприняли в России и чем может обернуться решение британских властей — в материале РИА Новости.</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7030A0"/>
                </a:solidFill>
              </a:rPr>
              <a:t>"До последнего украинца"</a:t>
            </a:r>
            <a:endParaRPr lang="ru-RU" b="1" dirty="0">
              <a:solidFill>
                <a:srgbClr val="7030A0"/>
              </a:solidFill>
            </a:endParaRPr>
          </a:p>
        </p:txBody>
      </p:sp>
      <p:sp>
        <p:nvSpPr>
          <p:cNvPr id="3" name="Содержимое 2"/>
          <p:cNvSpPr>
            <a:spLocks noGrp="1"/>
          </p:cNvSpPr>
          <p:nvPr>
            <p:ph sz="quarter" idx="1"/>
          </p:nvPr>
        </p:nvSpPr>
        <p:spPr/>
        <p:txBody>
          <a:bodyPr>
            <a:normAutofit fontScale="77500" lnSpcReduction="20000"/>
          </a:bodyPr>
          <a:lstStyle/>
          <a:p>
            <a:pPr algn="just">
              <a:buNone/>
            </a:pPr>
            <a:r>
              <a:rPr lang="ru-RU" dirty="0" smtClean="0"/>
              <a:t>           Москва отреагирует, если ВСУ применят оружие с ядерным </a:t>
            </a:r>
          </a:p>
          <a:p>
            <a:pPr algn="just">
              <a:buNone/>
            </a:pPr>
            <a:r>
              <a:rPr lang="ru-RU" dirty="0" smtClean="0"/>
              <a:t>компонентом, предупредил Владимир Путин. "Похоже, Запад </a:t>
            </a:r>
          </a:p>
          <a:p>
            <a:pPr algn="just">
              <a:buNone/>
            </a:pPr>
            <a:r>
              <a:rPr lang="ru-RU" dirty="0" smtClean="0"/>
              <a:t>действительно решил воевать с Россией до последнего украинца </a:t>
            </a:r>
          </a:p>
          <a:p>
            <a:pPr algn="just">
              <a:buNone/>
            </a:pPr>
            <a:r>
              <a:rPr lang="ru-RU" dirty="0" smtClean="0"/>
              <a:t>не на словах, а на деле", — отметил он.</a:t>
            </a:r>
          </a:p>
          <a:p>
            <a:pPr algn="just">
              <a:buNone/>
            </a:pPr>
            <a:r>
              <a:rPr lang="ru-RU" dirty="0" smtClean="0"/>
              <a:t>         В Министерстве обороны решение Британии назвали </a:t>
            </a:r>
          </a:p>
          <a:p>
            <a:pPr algn="just">
              <a:buNone/>
            </a:pPr>
            <a:r>
              <a:rPr lang="ru-RU" dirty="0" smtClean="0"/>
              <a:t>очередным шагом к эскалации конфликта.</a:t>
            </a:r>
          </a:p>
          <a:p>
            <a:pPr algn="just">
              <a:buNone/>
            </a:pPr>
            <a:r>
              <a:rPr lang="ru-RU" dirty="0" smtClean="0"/>
              <a:t>А министр иностранных дел Сергей Лавров указал, что Лондон </a:t>
            </a:r>
          </a:p>
          <a:p>
            <a:pPr algn="just">
              <a:buNone/>
            </a:pPr>
            <a:r>
              <a:rPr lang="ru-RU" dirty="0" smtClean="0"/>
              <a:t>потерял какие-либо ориентиры в попытках подорвать </a:t>
            </a:r>
          </a:p>
          <a:p>
            <a:pPr algn="just">
              <a:buNone/>
            </a:pPr>
            <a:r>
              <a:rPr lang="ru-RU" dirty="0" smtClean="0"/>
              <a:t>стратегическую стабильность. "Если это правда, значит, они готовы </a:t>
            </a:r>
          </a:p>
          <a:p>
            <a:pPr algn="just">
              <a:buNone/>
            </a:pPr>
            <a:r>
              <a:rPr lang="ru-RU" dirty="0" smtClean="0"/>
              <a:t>идти не просто на риски, а на нарушение международного </a:t>
            </a:r>
          </a:p>
          <a:p>
            <a:pPr algn="just">
              <a:buNone/>
            </a:pPr>
            <a:r>
              <a:rPr lang="ru-RU" dirty="0" smtClean="0"/>
              <a:t>гуманитарного права, как это было в 1999 году в Югославии, и на </a:t>
            </a:r>
          </a:p>
          <a:p>
            <a:pPr algn="just">
              <a:buNone/>
            </a:pPr>
            <a:r>
              <a:rPr lang="ru-RU" dirty="0" smtClean="0"/>
              <a:t>многое другое, что они себе позволяют, включая военные преступления, </a:t>
            </a:r>
          </a:p>
          <a:p>
            <a:pPr algn="just">
              <a:buNone/>
            </a:pPr>
            <a:r>
              <a:rPr lang="ru-RU" dirty="0" smtClean="0"/>
              <a:t>преступления против человечности", — пояснил </a:t>
            </a:r>
            <a:r>
              <a:rPr lang="ru-RU" dirty="0" err="1" smtClean="0"/>
              <a:t>онВ</a:t>
            </a:r>
            <a:r>
              <a:rPr lang="ru-RU" dirty="0" smtClean="0"/>
              <a:t> Пентагоне </a:t>
            </a:r>
          </a:p>
          <a:p>
            <a:pPr algn="just">
              <a:buNone/>
            </a:pPr>
            <a:r>
              <a:rPr lang="ru-RU" dirty="0" smtClean="0"/>
              <a:t>поспешили заверить, что не собираются передавать Киеву подобные </a:t>
            </a:r>
          </a:p>
          <a:p>
            <a:pPr algn="just">
              <a:buNone/>
            </a:pPr>
            <a:r>
              <a:rPr lang="ru-RU" dirty="0" smtClean="0"/>
              <a:t>боеприпасы.</a:t>
            </a:r>
          </a:p>
          <a:p>
            <a:pPr>
              <a:buNone/>
            </a:pPr>
            <a:endParaRPr lang="ru-RU"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928670"/>
            <a:ext cx="8229600" cy="5715040"/>
          </a:xfrm>
        </p:spPr>
        <p:txBody>
          <a:bodyPr/>
          <a:lstStyle/>
          <a:p>
            <a:pPr algn="just">
              <a:buNone/>
            </a:pPr>
            <a:r>
              <a:rPr lang="ru-RU" dirty="0" smtClean="0"/>
              <a:t>            Принятое решение ставит крест на попытках Запада продемонстрировать заботу об Украине. Киевский режим им нужен исключительно для противостояния России. А судьба местного населения Вашингтон и Лондон совершенно не волнует.</a:t>
            </a:r>
          </a:p>
          <a:p>
            <a:pPr algn="just">
              <a:buNone/>
            </a:pPr>
            <a:r>
              <a:rPr lang="ru-RU" dirty="0" smtClean="0"/>
              <a:t>         "Страдать будут не только те, против кого применяются эти вооружения в эту минуту, но и дальнейшие поколения, которые будут жить на этих землях", — подчеркнула представитель </a:t>
            </a:r>
            <a:r>
              <a:rPr lang="ru-RU" dirty="0" err="1" smtClean="0"/>
              <a:t>дипведомства</a:t>
            </a:r>
            <a:r>
              <a:rPr lang="ru-RU" dirty="0" smtClean="0"/>
              <a:t>.</a:t>
            </a:r>
            <a:endParaRPr lang="ru-RU"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6643710"/>
          </a:xfrm>
        </p:spPr>
        <p:txBody>
          <a:bodyPr>
            <a:normAutofit fontScale="77500" lnSpcReduction="20000"/>
          </a:bodyPr>
          <a:lstStyle/>
          <a:p>
            <a:pPr>
              <a:buNone/>
            </a:pPr>
            <a:r>
              <a:rPr lang="ru-RU" dirty="0" smtClean="0"/>
              <a:t>             Об использовании урана в боеприпасах задумались еще в гитлеровской Германии. Министр вооружений Альберт </a:t>
            </a:r>
            <a:r>
              <a:rPr lang="ru-RU" dirty="0" err="1" smtClean="0"/>
              <a:t>Шпеер</a:t>
            </a:r>
            <a:r>
              <a:rPr lang="ru-RU" dirty="0" smtClean="0"/>
              <a:t> подписал соответствующее распоряжение, когда возникли сложности с закупками вольфрамита в Португалии. Полвека спустя этим вплотную занялись страны НАТО.</a:t>
            </a:r>
          </a:p>
          <a:p>
            <a:pPr>
              <a:buNone/>
            </a:pPr>
            <a:endParaRPr lang="ru-RU" b="1" dirty="0" smtClean="0"/>
          </a:p>
          <a:p>
            <a:pPr>
              <a:buNone/>
            </a:pPr>
            <a:r>
              <a:rPr lang="ru-RU" dirty="0" smtClean="0"/>
              <a:t>            Американцы применяли такие боеприпасы во время войны в Персидском заливе, при бомбардировках Югославии и вторжении в Ирак.</a:t>
            </a:r>
          </a:p>
          <a:p>
            <a:pPr>
              <a:buNone/>
            </a:pPr>
            <a:r>
              <a:rPr lang="ru-RU" dirty="0" smtClean="0"/>
              <a:t>            Из урана делают бомбы, ракеты, снаряды артиллерийские, танковые и даже для самолетных пушек GAU-8 </a:t>
            </a:r>
            <a:r>
              <a:rPr lang="ru-RU" dirty="0" err="1" smtClean="0"/>
              <a:t>Avenger</a:t>
            </a:r>
            <a:r>
              <a:rPr lang="ru-RU" dirty="0" smtClean="0"/>
              <a:t> ("Мститель"), устанавливаемых на штурмовики A-10 </a:t>
            </a:r>
            <a:r>
              <a:rPr lang="ru-RU" dirty="0" err="1" smtClean="0"/>
              <a:t>Thunderbolt</a:t>
            </a:r>
            <a:r>
              <a:rPr lang="ru-RU" dirty="0" smtClean="0"/>
              <a:t> II.</a:t>
            </a:r>
          </a:p>
          <a:p>
            <a:pPr>
              <a:buNone/>
            </a:pPr>
            <a:r>
              <a:rPr lang="ru-RU" dirty="0" smtClean="0"/>
              <a:t>              Те, против кого применили это оружие, столкнулись с катастрофическими последствиями. В Сербии — всплеск онкологических заболеваний. Там, где бомбили наиболее интенсивно, ежегодно от рака умирает один процент населения, преимущественно мужчины 35-50 лет.</a:t>
            </a:r>
          </a:p>
          <a:p>
            <a:pPr>
              <a:buNone/>
            </a:pPr>
            <a:r>
              <a:rPr lang="ru-RU" dirty="0" smtClean="0"/>
              <a:t>              Страдают и бывшие военнослужащие югославской армии — более тридцати тысяч заболевших за последние десять лет. В основном диагностируют лейкемию и опухоль мозга. По словам Марии Захаровой, только в 2016-м в Сербии от последствий урановых бомбардировок умерли 22 тысячи человек. Это назвали "балканским синдромом".</a:t>
            </a:r>
            <a:endParaRPr lang="ru-RU"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85728"/>
            <a:ext cx="8229600" cy="6143668"/>
          </a:xfrm>
        </p:spPr>
        <p:txBody>
          <a:bodyPr>
            <a:normAutofit lnSpcReduction="10000"/>
          </a:bodyPr>
          <a:lstStyle/>
          <a:p>
            <a:pPr algn="just">
              <a:buNone/>
            </a:pPr>
            <a:r>
              <a:rPr lang="ru-RU" dirty="0" smtClean="0"/>
              <a:t>           </a:t>
            </a:r>
            <a:r>
              <a:rPr lang="ru-RU" dirty="0" err="1" smtClean="0"/>
              <a:t>Спецкомиссия</a:t>
            </a:r>
            <a:r>
              <a:rPr lang="ru-RU" dirty="0" smtClean="0"/>
              <a:t> ООН в 2003-м ничего такого не увидела. Однако упомянула в докладе о "долгосрочных последствиях", которые можно оценить через 15-20 лет.</a:t>
            </a:r>
          </a:p>
          <a:p>
            <a:pPr algn="just">
              <a:buNone/>
            </a:pPr>
            <a:r>
              <a:rPr lang="ru-RU" dirty="0" smtClean="0"/>
              <a:t>           Этот развязало руки американцам в иракской кампании. С тем же печальным результатом. По словам доктора </a:t>
            </a:r>
            <a:r>
              <a:rPr lang="ru-RU" dirty="0" err="1" smtClean="0"/>
              <a:t>геоэкологической</a:t>
            </a:r>
            <a:r>
              <a:rPr lang="ru-RU" dirty="0" smtClean="0"/>
              <a:t> инженерии Колорадской горной школы </a:t>
            </a:r>
            <a:r>
              <a:rPr lang="ru-RU" dirty="0" err="1" smtClean="0"/>
              <a:t>Суада</a:t>
            </a:r>
            <a:r>
              <a:rPr lang="ru-RU" dirty="0" smtClean="0"/>
              <a:t> </a:t>
            </a:r>
            <a:r>
              <a:rPr lang="ru-RU" dirty="0" err="1" smtClean="0"/>
              <a:t>Аль-Аззави</a:t>
            </a:r>
            <a:r>
              <a:rPr lang="ru-RU" dirty="0" smtClean="0"/>
              <a:t>, применение обедненного урана и белого фосфора привело к шестикратному росту количества </a:t>
            </a:r>
            <a:r>
              <a:rPr lang="ru-RU" dirty="0" err="1" smtClean="0"/>
              <a:t>онкозаболеваний</a:t>
            </a:r>
            <a:r>
              <a:rPr lang="ru-RU" dirty="0" smtClean="0"/>
              <a:t>.</a:t>
            </a:r>
          </a:p>
          <a:p>
            <a:pPr algn="just">
              <a:buNone/>
            </a:pPr>
            <a:r>
              <a:rPr lang="ru-RU" dirty="0" smtClean="0"/>
              <a:t>         Пострадали и союзники США. В середине нулевых 500 итальянских военных подали иск. Они утверждали, что у всех одинаковые симптомы — точно такие же, как у сослуживцев из Чехии, Греции, Испании и Бельгии.</a:t>
            </a:r>
            <a:endParaRPr lang="ru-RU"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14300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solidFill>
                  <a:srgbClr val="FF0000"/>
                </a:solidFill>
              </a:rPr>
              <a:t>Рекомендуем…</a:t>
            </a:r>
            <a:br>
              <a:rPr lang="ru-RU" b="1" dirty="0" smtClean="0">
                <a:solidFill>
                  <a:srgbClr val="FF0000"/>
                </a:solidFill>
              </a:rPr>
            </a:br>
            <a:r>
              <a:rPr lang="ru-RU" b="1" dirty="0" smtClean="0">
                <a:solidFill>
                  <a:srgbClr val="FF0000"/>
                </a:solidFill>
              </a:rPr>
              <a:t> к просмотру </a:t>
            </a:r>
            <a:r>
              <a:rPr lang="ru-RU" b="1" dirty="0" err="1" smtClean="0">
                <a:solidFill>
                  <a:srgbClr val="FF0000"/>
                </a:solidFill>
              </a:rPr>
              <a:t>художесественный</a:t>
            </a:r>
            <a:r>
              <a:rPr lang="ru-RU" b="1" dirty="0" smtClean="0">
                <a:solidFill>
                  <a:srgbClr val="FF0000"/>
                </a:solidFill>
              </a:rPr>
              <a:t> фильм «Крым»</a:t>
            </a:r>
            <a:endParaRPr lang="ru-RU" b="1" dirty="0">
              <a:solidFill>
                <a:srgbClr val="FF0000"/>
              </a:solidFill>
            </a:endParaRPr>
          </a:p>
        </p:txBody>
      </p:sp>
      <p:sp>
        <p:nvSpPr>
          <p:cNvPr id="3" name="Содержимое 2"/>
          <p:cNvSpPr>
            <a:spLocks noGrp="1"/>
          </p:cNvSpPr>
          <p:nvPr>
            <p:ph sz="quarter" idx="1"/>
          </p:nvPr>
        </p:nvSpPr>
        <p:spPr>
          <a:xfrm>
            <a:off x="457200" y="1500174"/>
            <a:ext cx="8229600" cy="5072098"/>
          </a:xfrm>
        </p:spPr>
        <p:txBody>
          <a:bodyPr>
            <a:normAutofit fontScale="70000" lnSpcReduction="20000"/>
          </a:bodyPr>
          <a:lstStyle/>
          <a:p>
            <a:pPr>
              <a:buNone/>
            </a:pPr>
            <a:r>
              <a:rPr lang="ru-RU" dirty="0" smtClean="0"/>
              <a:t>            Фильм «Крым» - художественное произведение. В рамках этого жанра вполне допустимо концентрироваться на взаимоотношениях героев, а не пошаговой реконструкции событий. Необъяснённая предыстория полуострова, отсутствие исторических персонажей и некоторых фактов, а также не полностью раскрытые второстепенные сюжетные линии легко оправдываются скромным хронометражем (около 100 минут).</a:t>
            </a:r>
            <a:br>
              <a:rPr lang="ru-RU" dirty="0" smtClean="0"/>
            </a:br>
            <a:r>
              <a:rPr lang="ru-RU" dirty="0" smtClean="0"/>
              <a:t> К тому же, если угодить в водоворот предгрозовой политической ситуации, вряд ли получится моментально осознать весь масштаб происходящих изменений.</a:t>
            </a:r>
            <a:br>
              <a:rPr lang="ru-RU" dirty="0" smtClean="0"/>
            </a:br>
            <a:r>
              <a:rPr lang="ru-RU" dirty="0" smtClean="0"/>
              <a:t/>
            </a:r>
            <a:br>
              <a:rPr lang="ru-RU" dirty="0" smtClean="0"/>
            </a:br>
            <a:r>
              <a:rPr lang="ru-RU" sz="2900" dirty="0" smtClean="0"/>
              <a:t>         Создатели ничуть не согрешили против истины, а показали события так, как их могли изнутри увидеть обыватели. Простые мужчины шли защищать свой город от поезда, который предположительно вёз «</a:t>
            </a:r>
            <a:r>
              <a:rPr lang="ru-RU" sz="2900" dirty="0" err="1" smtClean="0"/>
              <a:t>бандеровцев</a:t>
            </a:r>
            <a:r>
              <a:rPr lang="ru-RU" sz="2900" dirty="0" smtClean="0"/>
              <a:t>». Обычные женщины не в силах были усидеть дома, и собрались у часовни, чтобы в страшные моменты вместе просить благополучного исхода. Незамысловатые диалоги и шутки  лишь подчёркивают, что кино — о простых людях, а не о большой политике, которая сделала их заложниками происходящего.</a:t>
            </a:r>
            <a:endParaRPr lang="ru-RU" sz="29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Гость\Desktop\33.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633526"/>
          </a:xfrm>
        </p:spPr>
        <p:txBody>
          <a:bodyPr>
            <a:normAutofit/>
          </a:bodyPr>
          <a:lstStyle/>
          <a:p>
            <a:pPr algn="ctr"/>
            <a:r>
              <a:rPr lang="ru-RU" b="1" dirty="0" smtClean="0">
                <a:solidFill>
                  <a:srgbClr val="FF0000"/>
                </a:solidFill>
              </a:rPr>
              <a:t>Связь  литературных произведений и некоторых моментов современной жизни и СВО</a:t>
            </a:r>
            <a:endParaRPr lang="ru-RU" b="1" dirty="0">
              <a:solidFill>
                <a:srgbClr val="FF0000"/>
              </a:solidFill>
            </a:endParaRPr>
          </a:p>
        </p:txBody>
      </p:sp>
      <p:sp>
        <p:nvSpPr>
          <p:cNvPr id="3" name="Содержимое 2"/>
          <p:cNvSpPr>
            <a:spLocks noGrp="1"/>
          </p:cNvSpPr>
          <p:nvPr>
            <p:ph sz="quarter" idx="1"/>
          </p:nvPr>
        </p:nvSpPr>
        <p:spPr>
          <a:xfrm>
            <a:off x="457200" y="2000240"/>
            <a:ext cx="8229600" cy="4156720"/>
          </a:xfrm>
        </p:spPr>
        <p:txBody>
          <a:bodyPr/>
          <a:lstStyle/>
          <a:p>
            <a:pPr>
              <a:buNone/>
            </a:pPr>
            <a:r>
              <a:rPr lang="ru-RU" dirty="0" smtClean="0"/>
              <a:t>         «Слепая лошадь» - рассказ Константина Ушинского, который ярко показывает читателю грань добра и зла. Лошадь </a:t>
            </a:r>
            <a:r>
              <a:rPr lang="ru-RU" dirty="0" err="1" smtClean="0"/>
              <a:t>Догони-Ветер</a:t>
            </a:r>
            <a:r>
              <a:rPr lang="ru-RU" dirty="0" smtClean="0"/>
              <a:t> – самая быстрая в городе </a:t>
            </a:r>
            <a:r>
              <a:rPr lang="ru-RU" dirty="0" err="1" smtClean="0"/>
              <a:t>Винета</a:t>
            </a:r>
            <a:r>
              <a:rPr lang="ru-RU" dirty="0" smtClean="0"/>
              <a:t> и любимица купца </a:t>
            </a:r>
            <a:r>
              <a:rPr lang="ru-RU" dirty="0" err="1" smtClean="0"/>
              <a:t>Уседома</a:t>
            </a:r>
            <a:r>
              <a:rPr lang="ru-RU" dirty="0" smtClean="0"/>
              <a:t>. Возвращаясь из дальней поездки, на купца напали злодеи. Быстрая и преданная лошадь спасла жизнь </a:t>
            </a:r>
            <a:r>
              <a:rPr lang="ru-RU" dirty="0" err="1" smtClean="0"/>
              <a:t>Уседому</a:t>
            </a:r>
            <a:r>
              <a:rPr lang="ru-RU" dirty="0" smtClean="0"/>
              <a:t>. Купец дал слово заботиться и никогда не бросать верного друга. </a:t>
            </a:r>
          </a:p>
          <a:p>
            <a:pPr>
              <a:buNone/>
            </a:pPr>
            <a:r>
              <a:rPr lang="ru-RU" dirty="0" smtClean="0"/>
              <a:t>      Но не сдержал своё обещание…</a:t>
            </a:r>
          </a:p>
          <a:p>
            <a:pP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Гость\Desktop\1\Украина.jpg"/>
          <p:cNvPicPr>
            <a:picLocks noGrp="1"/>
          </p:cNvPicPr>
          <p:nvPr>
            <p:ph sz="quarter" idx="1"/>
          </p:nvPr>
        </p:nvPicPr>
        <p:blipFill>
          <a:blip r:embed="rId2"/>
          <a:srcRect/>
          <a:stretch>
            <a:fillRect/>
          </a:stretch>
        </p:blipFill>
        <p:spPr bwMode="auto">
          <a:xfrm>
            <a:off x="1" y="214290"/>
            <a:ext cx="8929718" cy="5911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Гость\Desktop\55.png"/>
          <p:cNvPicPr>
            <a:picLocks noGrp="1" noChangeAspect="1" noChangeArrowheads="1"/>
          </p:cNvPicPr>
          <p:nvPr>
            <p:ph sz="quarter" idx="1"/>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214290"/>
            <a:ext cx="8229600" cy="5942670"/>
          </a:xfrm>
        </p:spPr>
        <p:txBody>
          <a:bodyPr>
            <a:normAutofit fontScale="92500" lnSpcReduction="10000"/>
          </a:bodyPr>
          <a:lstStyle/>
          <a:p>
            <a:pPr algn="just">
              <a:buNone/>
            </a:pPr>
            <a:r>
              <a:rPr lang="ru-RU" dirty="0" smtClean="0"/>
              <a:t>        В этом рассказе нам интересна идея вечевого колокола и  возможности обиженным обратиться к другим. Принятое решение будет общим, а не единоличным, а значит </a:t>
            </a:r>
            <a:r>
              <a:rPr lang="ru-RU" dirty="0" smtClean="0"/>
              <a:t> </a:t>
            </a:r>
            <a:r>
              <a:rPr lang="ru-RU" dirty="0" smtClean="0"/>
              <a:t>наиболее верным и демократичным. В летописях и других исторических документах указывается на то, что в древнерусском государстве такой созывающий на вече колокол был в  городах Владимире-Волынском, Новгороде, Пскове.</a:t>
            </a:r>
          </a:p>
          <a:p>
            <a:pPr algn="just">
              <a:buNone/>
            </a:pPr>
            <a:r>
              <a:rPr lang="ru-RU" dirty="0" smtClean="0"/>
              <a:t>           В наше время недовольное неонацизмом население Крыма, Донецка и Луганска уже не било в вечевой колокол, но каждый на референдуме высказался о дальнейшей судьбе своей малой родины и её государственной принадлежности (тем более, что эти территории были русскими или советскими, а неонацизм – чуждое явление для людей испокон живущих на данных территориях и говорящих по-русски).</a:t>
            </a:r>
            <a:endParaRPr lang="ru-RU"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Гость\Desktop\55.png"/>
          <p:cNvPicPr>
            <a:picLocks noGrp="1"/>
          </p:cNvPicPr>
          <p:nvPr>
            <p:ph sz="quarter" idx="1"/>
          </p:nvPr>
        </p:nvPicPr>
        <p:blipFill>
          <a:blip r:embed="rId2"/>
          <a:srcRect/>
          <a:stretch>
            <a:fillRect/>
          </a:stretch>
        </p:blipFill>
        <p:spPr bwMode="auto">
          <a:xfrm>
            <a:off x="1859294" y="1357297"/>
            <a:ext cx="5425412" cy="5000661"/>
          </a:xfrm>
          <a:prstGeom prst="rect">
            <a:avLst/>
          </a:prstGeom>
          <a:noFill/>
          <a:ln w="9525">
            <a:noFill/>
            <a:miter lim="800000"/>
            <a:headEnd/>
            <a:tailEnd/>
          </a:ln>
        </p:spPr>
      </p:pic>
      <p:sp>
        <p:nvSpPr>
          <p:cNvPr id="1025" name="Rectangle 1"/>
          <p:cNvSpPr>
            <a:spLocks noChangeArrowheads="1"/>
          </p:cNvSpPr>
          <p:nvPr/>
        </p:nvSpPr>
        <p:spPr bwMode="auto">
          <a:xfrm>
            <a:off x="0" y="214290"/>
            <a:ext cx="88697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Устройство подвесного колокола:</a:t>
            </a:r>
            <a:r>
              <a:rPr kumimoji="0" lang="ru-RU" sz="2400" b="0" i="0" u="none" strike="noStrike" cap="none" normalizeH="0" baseline="0" smtClean="0">
                <a:ln>
                  <a:noFill/>
                </a:ln>
                <a:solidFill>
                  <a:srgbClr val="202122"/>
                </a:solidFill>
                <a:effectLst/>
                <a:latin typeface="Calibri"/>
                <a:ea typeface="Times New Roman" pitchFamily="18" charset="0"/>
                <a:cs typeface="Arial" pitchFamily="34" charset="0"/>
              </a:rPr>
              <a:t> </a:t>
            </a:r>
            <a:endParaRPr kumimoji="0" lang="ru-RU" sz="2400" b="0" i="0" u="none" strike="noStrike" cap="none" normalizeH="0" baseline="0" smtClean="0">
              <a:ln>
                <a:noFill/>
              </a:ln>
              <a:solidFill>
                <a:srgbClr val="202122"/>
              </a:solidFill>
              <a:effectLst/>
              <a:latin typeface="Calibri"/>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хомут, 2. корона, 3. голова,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 поясок, 5. талия, 6. звуковое кольцо, 7. губа, 8. устье, 9. язык,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10. Заплечики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133592"/>
          </a:xfrm>
        </p:spPr>
        <p:txBody>
          <a:bodyPr/>
          <a:lstStyle/>
          <a:p>
            <a:endParaRPr lang="ru-RU" dirty="0"/>
          </a:p>
        </p:txBody>
      </p:sp>
      <p:sp>
        <p:nvSpPr>
          <p:cNvPr id="3" name="Содержимое 2"/>
          <p:cNvSpPr>
            <a:spLocks noGrp="1"/>
          </p:cNvSpPr>
          <p:nvPr>
            <p:ph sz="quarter" idx="1"/>
          </p:nvPr>
        </p:nvSpPr>
        <p:spPr/>
        <p:txBody>
          <a:bodyPr>
            <a:normAutofit/>
          </a:bodyPr>
          <a:lstStyle/>
          <a:p>
            <a:pPr algn="ctr">
              <a:buNone/>
            </a:pPr>
            <a:r>
              <a:rPr lang="ru-RU" sz="6600" dirty="0" smtClean="0">
                <a:solidFill>
                  <a:srgbClr val="FF0000"/>
                </a:solidFill>
              </a:rPr>
              <a:t>Спасибо за внимание!</a:t>
            </a:r>
            <a:endParaRPr lang="ru-RU" sz="6600"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1011</TotalTime>
  <Words>4038</Words>
  <PresentationFormat>Экран (4:3)</PresentationFormat>
  <Paragraphs>296</Paragraphs>
  <Slides>93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93</vt:i4>
      </vt:variant>
    </vt:vector>
  </HeadingPairs>
  <TitlesOfParts>
    <vt:vector size="94" baseType="lpstr">
      <vt:lpstr>Начальная</vt:lpstr>
      <vt:lpstr>Материалы   для бесед об СВО (специальной военной операции) </vt:lpstr>
      <vt:lpstr>Слайд 2</vt:lpstr>
      <vt:lpstr>Слайд 3</vt:lpstr>
      <vt:lpstr>Слайд 4</vt:lpstr>
      <vt:lpstr>Содержание:</vt:lpstr>
      <vt:lpstr>Беседа первая. Славянские государства и Украина</vt:lpstr>
      <vt:lpstr>Перечень всех славянских государств     в настоящее время:</vt:lpstr>
      <vt:lpstr>Слайд 8</vt:lpstr>
      <vt:lpstr>Слайд 9</vt:lpstr>
      <vt:lpstr>Слайд 10</vt:lpstr>
      <vt:lpstr>Слайд 11</vt:lpstr>
      <vt:lpstr>Слайд 12</vt:lpstr>
      <vt:lpstr>Рекомендуемые по теме  произведения и фильмы:</vt:lpstr>
      <vt:lpstr>Слайд 14</vt:lpstr>
      <vt:lpstr>Слайд 15</vt:lpstr>
      <vt:lpstr>Слайд 16</vt:lpstr>
      <vt:lpstr>Слайд 17</vt:lpstr>
      <vt:lpstr>Слайд 18</vt:lpstr>
      <vt:lpstr>Беседа вторая. О дружбе народов </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Рекомендуем по теме фильм:</vt:lpstr>
      <vt:lpstr>Беседа    третья. Спецоперация России на Украине</vt:lpstr>
      <vt:lpstr>Слайд 33</vt:lpstr>
      <vt:lpstr>Слайд 34</vt:lpstr>
      <vt:lpstr>Цели специальной военной операции</vt:lpstr>
      <vt:lpstr>Предпосылки начала специальной военной операции</vt:lpstr>
      <vt:lpstr>Слайд 37</vt:lpstr>
      <vt:lpstr>Ядерные угрозы миру от Зеленского</vt:lpstr>
      <vt:lpstr>Атака на территориальную целостность России</vt:lpstr>
      <vt:lpstr>Слайд 40</vt:lpstr>
      <vt:lpstr>Слайд 41</vt:lpstr>
      <vt:lpstr>Слайд 42</vt:lpstr>
      <vt:lpstr>Беседа    четвёртая.    Семь позиций Громова. Взгляд последнего командующего  в Афганистане на СВО</vt:lpstr>
      <vt:lpstr>«Неонацизм возродился на Украине» </vt:lpstr>
      <vt:lpstr>Слайд 45</vt:lpstr>
      <vt:lpstr>«Не Россия начала эту войну!»</vt:lpstr>
      <vt:lpstr>Слайд 47</vt:lpstr>
      <vt:lpstr>«Мы вернулись в 1945-й,  чтобы добить фашизм»</vt:lpstr>
      <vt:lpstr>«Бей первым!» </vt:lpstr>
      <vt:lpstr>«Воюем не с Украиной — с фашизмом»</vt:lpstr>
      <vt:lpstr>Слайд 51</vt:lpstr>
      <vt:lpstr>«От России хотят уступок» </vt:lpstr>
      <vt:lpstr>Слайд 53</vt:lpstr>
      <vt:lpstr>«Конфликт Запада и России  приближается к апокалипсису»</vt:lpstr>
      <vt:lpstr>Слайд 55</vt:lpstr>
      <vt:lpstr>Беседа третья.  Нацизм и истоки украинского нацизма</vt:lpstr>
      <vt:lpstr>Слайд 57</vt:lpstr>
      <vt:lpstr>Слайд 58</vt:lpstr>
      <vt:lpstr>Слайд 59</vt:lpstr>
      <vt:lpstr>Слайд 60</vt:lpstr>
      <vt:lpstr>Беседа пятая.  Об истоках  украинского нацизма</vt:lpstr>
      <vt:lpstr>Слайд 62</vt:lpstr>
      <vt:lpstr>Слайд 63</vt:lpstr>
      <vt:lpstr>Слайд 64</vt:lpstr>
      <vt:lpstr>Слайд 65</vt:lpstr>
      <vt:lpstr>Слайд 66</vt:lpstr>
      <vt:lpstr>В Польше очень хорошо помнят  Волынскую резню. Польский памятник жертвам Волынской резни. Надпись внизу в переводе на русский звучит как: «Если я забуду о них,  ты, Боже на небе, забудь про меня». </vt:lpstr>
      <vt:lpstr>О японском нацизме. Почему японцев ненавидят в соседних  азиатских странах </vt:lpstr>
      <vt:lpstr>Беседа шестая. Настоящий момент. Факты и противопоставления.</vt:lpstr>
      <vt:lpstr>Террористические действия неонацистов</vt:lpstr>
      <vt:lpstr>В Кремле не исключили  изменение статуса СВО  из-за событий в Брянской области </vt:lpstr>
      <vt:lpstr>Слайд 72</vt:lpstr>
      <vt:lpstr>Слайд 73</vt:lpstr>
      <vt:lpstr>8 марта – Международный женский день.  В 1910 г. на Международной конференции социалисток  в Копенгагене Клара Цеткин предложила ежегодно проводить  День солидарности трудящихся женщин всего мира борьбе  за равные права и эмансипацию. </vt:lpstr>
      <vt:lpstr>Слайд 75</vt:lpstr>
      <vt:lpstr>Слайд 76</vt:lpstr>
      <vt:lpstr>Слайд 77</vt:lpstr>
      <vt:lpstr>Так поступали нацисты в Великую Отечественную войну</vt:lpstr>
      <vt:lpstr>Информационная война с замалчиванием реальныхфактов</vt:lpstr>
      <vt:lpstr>Слайд 80</vt:lpstr>
      <vt:lpstr>Раненый украинский военный попросил о помощи оператора российского дрона </vt:lpstr>
      <vt:lpstr>Антонов: поставки Киеву снарядов с обедненным ураном приближают Армагеддон</vt:lpstr>
      <vt:lpstr>"До последнего украинца"</vt:lpstr>
      <vt:lpstr>Слайд 84</vt:lpstr>
      <vt:lpstr>Слайд 85</vt:lpstr>
      <vt:lpstr>Слайд 86</vt:lpstr>
      <vt:lpstr>                                                                           Рекомендуем…  к просмотру художесественный фильм «Крым»</vt:lpstr>
      <vt:lpstr>Слайд 88</vt:lpstr>
      <vt:lpstr>Связь  литературных произведений и некоторых моментов современной жизни и СВО</vt:lpstr>
      <vt:lpstr>Слайд 90</vt:lpstr>
      <vt:lpstr>Слайд 91</vt:lpstr>
      <vt:lpstr>Слайд 92</vt:lpstr>
      <vt:lpstr>Слайд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Гость</dc:creator>
  <cp:lastModifiedBy>Гость</cp:lastModifiedBy>
  <cp:revision>116</cp:revision>
  <dcterms:created xsi:type="dcterms:W3CDTF">2023-02-28T05:15:20Z</dcterms:created>
  <dcterms:modified xsi:type="dcterms:W3CDTF">2023-04-07T08:57:49Z</dcterms:modified>
</cp:coreProperties>
</file>