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78" r:id="rId3"/>
    <p:sldId id="265" r:id="rId4"/>
    <p:sldId id="267" r:id="rId5"/>
    <p:sldId id="284" r:id="rId6"/>
    <p:sldId id="283" r:id="rId7"/>
    <p:sldId id="266" r:id="rId8"/>
    <p:sldId id="282" r:id="rId9"/>
    <p:sldId id="26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7" r:id="rId19"/>
    <p:sldId id="308" r:id="rId20"/>
    <p:sldId id="270" r:id="rId21"/>
    <p:sldId id="269" r:id="rId22"/>
    <p:sldId id="271" r:id="rId23"/>
    <p:sldId id="30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2406-75E1-4D9E-AD00-099D2128BD3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E9EC-1B1C-49AB-AE61-C824584EE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05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Иван Крылов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2E9EC-1B1C-49AB-AE61-C824584EEB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12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2E9EC-1B1C-49AB-AE61-C824584EEB6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79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2E9EC-1B1C-49AB-AE61-C824584EEB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49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krasivie-kartinki.ru/images/pe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6293">
            <a:off x="3179702" y="297739"/>
            <a:ext cx="2859950" cy="27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rasivie-kartinki.ru/images/pero.gif">
            <a:extLst>
              <a:ext uri="{FF2B5EF4-FFF2-40B4-BE49-F238E27FC236}">
                <a16:creationId xmlns:a16="http://schemas.microsoft.com/office/drawing/2014/main" xmlns="" id="{865A0CFA-FAAD-47AA-B747-FCA2A7A0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6293">
            <a:off x="3179702" y="297739"/>
            <a:ext cx="2859950" cy="27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30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1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0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70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9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6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73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32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1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5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89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6" descr="http://www.playcast.ru/uploads/2017/08/13/2321230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96536" cy="70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4711/132985411.2e/0_62a7c_b9ba157a_XX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325" y="4769604"/>
            <a:ext cx="1980220" cy="22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laycast.ru/uploads/2017/08/13/23212309.png">
            <a:extLst>
              <a:ext uri="{FF2B5EF4-FFF2-40B4-BE49-F238E27FC236}">
                <a16:creationId xmlns:a16="http://schemas.microsoft.com/office/drawing/2014/main" xmlns="" id="{B87232D8-D86C-4A55-8DE9-ED8D067E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96536" cy="70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g-fotki.yandex.ru/get/4711/132985411.2e/0_62a7c_b9ba157a_XXL.png">
            <a:extLst>
              <a:ext uri="{FF2B5EF4-FFF2-40B4-BE49-F238E27FC236}">
                <a16:creationId xmlns:a16="http://schemas.microsoft.com/office/drawing/2014/main" xmlns="" id="{80C146AA-01C5-44DC-ABFA-2A8709232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325" y="4769604"/>
            <a:ext cx="1980220" cy="22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5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7267EF-AF64-4347-97D5-383BDD2C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" y="764704"/>
            <a:ext cx="8229600" cy="130026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chemeClr val="accent2"/>
                </a:solidFill>
              </a:rPr>
              <a:t>Крылов Иван Андреевич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(К 255-летию со дня рождения)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http://www.tretyakovgallery.ru/upload/iblock/4c0/4c0cf8e3a4da4dbc8f352e8a596b295c.jpg">
            <a:extLst>
              <a:ext uri="{FF2B5EF4-FFF2-40B4-BE49-F238E27FC236}">
                <a16:creationId xmlns:a16="http://schemas.microsoft.com/office/drawing/2014/main" xmlns="" id="{3EB3CE99-3E25-4678-9CD2-9335B1BA1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60" r="1613"/>
          <a:stretch/>
        </p:blipFill>
        <p:spPr bwMode="auto">
          <a:xfrm>
            <a:off x="2500298" y="1927204"/>
            <a:ext cx="3857652" cy="41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636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">
            <a:extLst>
              <a:ext uri="{FF2B5EF4-FFF2-40B4-BE49-F238E27FC236}">
                <a16:creationId xmlns:a16="http://schemas.microsoft.com/office/drawing/2014/main" xmlns="" id="{54642C97-4595-4E8B-8D1A-5F1CA7E7AC6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60840" cy="45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D08C5D-D507-422E-952F-DF13355269E1}"/>
              </a:ext>
            </a:extLst>
          </p:cNvPr>
          <p:cNvSpPr txBox="1"/>
          <p:nvPr/>
        </p:nvSpPr>
        <p:spPr>
          <a:xfrm>
            <a:off x="2843808" y="32510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Р</a:t>
            </a:r>
            <a:r>
              <a:rPr lang="ru-RU" sz="6000" dirty="0"/>
              <a:t>е</a:t>
            </a:r>
            <a:r>
              <a:rPr lang="en-US" sz="6000" dirty="0"/>
              <a:t>б</a:t>
            </a:r>
            <a:r>
              <a:rPr lang="ru-RU" sz="6000" dirty="0"/>
              <a:t>у</a:t>
            </a:r>
            <a:r>
              <a:rPr lang="en-US" sz="6000" dirty="0"/>
              <a:t>с</a:t>
            </a:r>
            <a:r>
              <a:rPr lang="ru-RU" sz="6000" dirty="0"/>
              <a:t>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159777-4817-4B0E-97D8-DEC1721C5D2A}"/>
              </a:ext>
            </a:extLst>
          </p:cNvPr>
          <p:cNvSpPr txBox="1"/>
          <p:nvPr/>
        </p:nvSpPr>
        <p:spPr>
          <a:xfrm>
            <a:off x="1259632" y="328672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/>
              <a:t>Ст</a:t>
            </a:r>
            <a:r>
              <a:rPr lang="en-US" sz="3600" dirty="0"/>
              <a:t>р</a:t>
            </a:r>
            <a:r>
              <a:rPr lang="ru-RU" sz="3600" dirty="0"/>
              <a:t>е</a:t>
            </a:r>
            <a:r>
              <a:rPr lang="en-US" sz="3600" dirty="0"/>
              <a:t>к</a:t>
            </a:r>
            <a:r>
              <a:rPr lang="ru-RU" sz="3600" dirty="0"/>
              <a:t>о</a:t>
            </a:r>
            <a:r>
              <a:rPr lang="en-US" sz="3600" dirty="0"/>
              <a:t>з</a:t>
            </a:r>
            <a:r>
              <a:rPr lang="ru-RU" sz="3600" dirty="0"/>
              <a:t>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E618E2-1701-4721-9937-B560F73B66CA}"/>
              </a:ext>
            </a:extLst>
          </p:cNvPr>
          <p:cNvSpPr txBox="1"/>
          <p:nvPr/>
        </p:nvSpPr>
        <p:spPr>
          <a:xfrm>
            <a:off x="5292080" y="328672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К</a:t>
            </a:r>
            <a:r>
              <a:rPr lang="ru-RU" sz="3600" dirty="0"/>
              <a:t>у</a:t>
            </a:r>
            <a:r>
              <a:rPr lang="en-US" sz="3600" dirty="0"/>
              <a:t>к</a:t>
            </a:r>
            <a:r>
              <a:rPr lang="ru-RU" sz="3600" dirty="0"/>
              <a:t>у</a:t>
            </a:r>
            <a:r>
              <a:rPr lang="en-US" sz="3600" dirty="0"/>
              <a:t>ш</a:t>
            </a:r>
            <a:r>
              <a:rPr lang="ru-RU" sz="3600" dirty="0"/>
              <a:t>к</a:t>
            </a:r>
            <a:r>
              <a:rPr lang="en-US" sz="3600" dirty="0"/>
              <a:t>а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922254-27E9-44A7-8E7A-B52F2F009CAF}"/>
              </a:ext>
            </a:extLst>
          </p:cNvPr>
          <p:cNvSpPr txBox="1"/>
          <p:nvPr/>
        </p:nvSpPr>
        <p:spPr>
          <a:xfrm>
            <a:off x="1619672" y="57349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М</a:t>
            </a:r>
            <a:r>
              <a:rPr lang="ru-RU" sz="3600" dirty="0"/>
              <a:t>о</a:t>
            </a:r>
            <a:r>
              <a:rPr lang="en-US" sz="3600" dirty="0"/>
              <a:t>с</a:t>
            </a:r>
            <a:r>
              <a:rPr lang="ru-RU" sz="3600" dirty="0"/>
              <a:t>ь</a:t>
            </a:r>
            <a:r>
              <a:rPr lang="en-US" sz="3600" dirty="0"/>
              <a:t>к</a:t>
            </a:r>
            <a:r>
              <a:rPr lang="ru-RU" sz="3600" dirty="0"/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6C07FB-77A9-44A9-9996-8147DCB1768E}"/>
              </a:ext>
            </a:extLst>
          </p:cNvPr>
          <p:cNvSpPr txBox="1"/>
          <p:nvPr/>
        </p:nvSpPr>
        <p:spPr>
          <a:xfrm>
            <a:off x="4788024" y="57349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Щ</a:t>
            </a:r>
            <a:r>
              <a:rPr lang="ru-RU" sz="3600" dirty="0"/>
              <a:t>у</a:t>
            </a:r>
            <a:r>
              <a:rPr lang="en-US" sz="3600" dirty="0"/>
              <a:t>к</a:t>
            </a:r>
            <a:r>
              <a:rPr lang="ru-RU" sz="3600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33194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823F21-D819-4BF8-B7EE-66B5078EC11A}"/>
              </a:ext>
            </a:extLst>
          </p:cNvPr>
          <p:cNvSpPr/>
          <p:nvPr/>
        </p:nvSpPr>
        <p:spPr>
          <a:xfrm>
            <a:off x="971600" y="620688"/>
            <a:ext cx="7992888" cy="545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indent="-47625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Назовите, героиню, которая увидела свой образ в зеркале.</a:t>
            </a:r>
          </a:p>
          <a:p>
            <a:pPr marL="47625" marR="47625" indent="-47625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У кого к зиме под листом «был готов и стол и дом»?  </a:t>
            </a:r>
          </a:p>
          <a:p>
            <a:pPr marL="47625" marR="47625" indent="-47625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Кто без драки «хочет попасть в большие забияки»?   </a:t>
            </a:r>
          </a:p>
          <a:p>
            <a:pPr marL="47625" marR="47625" indent="-47625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Кого «по улицам водили как будто на показ»?   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9EE421-145A-4226-9EA9-EDBADF2C3199}"/>
              </a:ext>
            </a:extLst>
          </p:cNvPr>
          <p:cNvSpPr/>
          <p:nvPr/>
        </p:nvSpPr>
        <p:spPr>
          <a:xfrm>
            <a:off x="6479704" y="1663139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(Обезьяна)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715B55-8B02-4A1A-B30A-EE85E9225FE2}"/>
              </a:ext>
            </a:extLst>
          </p:cNvPr>
          <p:cNvSpPr/>
          <p:nvPr/>
        </p:nvSpPr>
        <p:spPr>
          <a:xfrm>
            <a:off x="5364088" y="26516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 Стрекозы)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253A20D-DA35-4089-B0A4-44B94D1414C8}"/>
              </a:ext>
            </a:extLst>
          </p:cNvPr>
          <p:cNvSpPr/>
          <p:nvPr/>
        </p:nvSpPr>
        <p:spPr>
          <a:xfrm>
            <a:off x="3347864" y="5374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(Слона)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65CA25-E3CD-480A-84A7-29333BF52891}"/>
              </a:ext>
            </a:extLst>
          </p:cNvPr>
          <p:cNvSpPr/>
          <p:nvPr/>
        </p:nvSpPr>
        <p:spPr>
          <a:xfrm>
            <a:off x="5220072" y="40102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(Моська)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50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643136-114B-4009-B186-FD299C2A7896}"/>
              </a:ext>
            </a:extLst>
          </p:cNvPr>
          <p:cNvSpPr/>
          <p:nvPr/>
        </p:nvSpPr>
        <p:spPr>
          <a:xfrm>
            <a:off x="755576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Какого цвета было для стрекозы лето?   </a:t>
            </a:r>
          </a:p>
          <a:p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На дереве какой породы восседала ворона?</a:t>
            </a:r>
          </a:p>
          <a:p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Что пленило лисицу?</a:t>
            </a:r>
          </a:p>
          <a:p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r>
              <a:rPr lang="ru-RU" sz="36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Какой первой частью тела вороны восхитилась лисица? </a:t>
            </a:r>
            <a:endParaRPr lang="ru-RU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DEA37F-5512-444B-979B-711760997CA6}"/>
              </a:ext>
            </a:extLst>
          </p:cNvPr>
          <p:cNvSpPr/>
          <p:nvPr/>
        </p:nvSpPr>
        <p:spPr>
          <a:xfrm>
            <a:off x="2555776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(Красное)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F9BC40-41F2-4EA1-A4BF-C78760D3C84C}"/>
              </a:ext>
            </a:extLst>
          </p:cNvPr>
          <p:cNvSpPr/>
          <p:nvPr/>
        </p:nvSpPr>
        <p:spPr>
          <a:xfrm>
            <a:off x="5076056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(Ель)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10A7B0-DC11-4DDB-9FC7-CA5FEF8F0FA9}"/>
              </a:ext>
            </a:extLst>
          </p:cNvPr>
          <p:cNvSpPr/>
          <p:nvPr/>
        </p:nvSpPr>
        <p:spPr>
          <a:xfrm>
            <a:off x="6987287" y="5037276"/>
            <a:ext cx="1456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(Шея)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20B9AE-267E-4133-9F68-14305E7944E3}"/>
              </a:ext>
            </a:extLst>
          </p:cNvPr>
          <p:cNvSpPr/>
          <p:nvPr/>
        </p:nvSpPr>
        <p:spPr>
          <a:xfrm>
            <a:off x="5076056" y="38442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(Сырный дух) </a:t>
            </a:r>
            <a:b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6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Rb8sJypSWMo/maxresdefault.jpg">
            <a:extLst>
              <a:ext uri="{FF2B5EF4-FFF2-40B4-BE49-F238E27FC236}">
                <a16:creationId xmlns:a16="http://schemas.microsoft.com/office/drawing/2014/main" xmlns="" id="{126A1593-7ECD-40DC-9579-52E1169B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864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908720"/>
            <a:ext cx="5015086" cy="44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43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photo/no-translate-detected_1472-1677.jpg">
            <a:extLst>
              <a:ext uri="{FF2B5EF4-FFF2-40B4-BE49-F238E27FC236}">
                <a16:creationId xmlns:a16="http://schemas.microsoft.com/office/drawing/2014/main" xmlns="" id="{016EFDED-3322-4F52-B166-C8729A32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608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7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abavnik.club/wp-content/uploads/uha_6_03070312.jpg">
            <a:extLst>
              <a:ext uri="{FF2B5EF4-FFF2-40B4-BE49-F238E27FC236}">
                <a16:creationId xmlns:a16="http://schemas.microsoft.com/office/drawing/2014/main" xmlns="" id="{16BA2BBA-9521-4E18-93FB-D18FA82F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13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4club.com.ua/images/detailed/332/Violin.jpg">
            <a:extLst>
              <a:ext uri="{FF2B5EF4-FFF2-40B4-BE49-F238E27FC236}">
                <a16:creationId xmlns:a16="http://schemas.microsoft.com/office/drawing/2014/main" xmlns="" id="{E6915ABC-7307-416A-94C6-54A83440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168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92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wallpaperscraft.ru/image/vinograd_vetka_listya_85596_2048x1152.jpg">
            <a:extLst>
              <a:ext uri="{FF2B5EF4-FFF2-40B4-BE49-F238E27FC236}">
                <a16:creationId xmlns:a16="http://schemas.microsoft.com/office/drawing/2014/main" xmlns="" id="{58C9B2FB-FDB5-47CC-A965-181149C0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608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66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Ð¾Ð¼ ÐÑÑÐ»Ð¾Ð²Ð° - ÐÐµÑÐ° ">
            <a:extLst>
              <a:ext uri="{FF2B5EF4-FFF2-40B4-BE49-F238E27FC236}">
                <a16:creationId xmlns:a16="http://schemas.microsoft.com/office/drawing/2014/main" xmlns="" id="{04AF0E03-DC87-4DC1-9491-96C66604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980728"/>
            <a:ext cx="74168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12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8E603-FE58-49DA-BA73-8EB20ECC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°Ð¼ÑÑÐ½Ð¸Ðº Ð.Ð. ÐÑÑÐ»Ð¾Ð²Ñ Ð² Ð¡Ð°Ð½ÐºÑ-ÐÐµÑÐµÑÐ±ÑÑÐ³Ðµ">
            <a:extLst>
              <a:ext uri="{FF2B5EF4-FFF2-40B4-BE49-F238E27FC236}">
                <a16:creationId xmlns:a16="http://schemas.microsoft.com/office/drawing/2014/main" xmlns="" id="{1C0C49E1-AA59-44AE-826F-C7C1436F1D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456" y="692696"/>
            <a:ext cx="6707088" cy="53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80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6" name="Picture 4" descr="https://ru.moscovery.com/wp-content/uploads/2016/04/%D0%9F%D0%B0%D0%BC%D1%8F%D1%82%D0%BD%D0%B8%D0%BA-%D0%9A%D1%80%D1%8B%D0%BB%D0%BE%D0%B2%D1%83-%D0%BD%D0%B0-%D0%9F%D0%B0%D1%82%D1%80%D0%B8%D0%B0%D1%80%D1%88%D0%B8%D1%85-%D0%BF%D1%80%D1%83%D0%B4%D0%B0%D1%85.jpg">
            <a:extLst>
              <a:ext uri="{FF2B5EF4-FFF2-40B4-BE49-F238E27FC236}">
                <a16:creationId xmlns:a16="http://schemas.microsoft.com/office/drawing/2014/main" xmlns="" id="{94BC27A3-AC8C-47F6-B85A-3C84B9A0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7"/>
            <a:ext cx="7128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A54373-4904-4F31-B67E-77DBEF011627}"/>
              </a:ext>
            </a:extLst>
          </p:cNvPr>
          <p:cNvSpPr txBox="1"/>
          <p:nvPr/>
        </p:nvSpPr>
        <p:spPr>
          <a:xfrm>
            <a:off x="970608" y="5475014"/>
            <a:ext cx="857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Памятник в Москве на Патриарших прудах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°Ð¼ÑÑÐ½Ð¸Ðº ÐÑÑÐ»Ð¾Ð²Ñ Ð.Ð (11).jpg">
            <a:extLst>
              <a:ext uri="{FF2B5EF4-FFF2-40B4-BE49-F238E27FC236}">
                <a16:creationId xmlns:a16="http://schemas.microsoft.com/office/drawing/2014/main" xmlns="" id="{ADD1C684-90B6-4672-93F1-5D47993D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9104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4CBB18-EC43-4F96-9154-A8E2D150299E}"/>
              </a:ext>
            </a:extLst>
          </p:cNvPr>
          <p:cNvSpPr txBox="1"/>
          <p:nvPr/>
        </p:nvSpPr>
        <p:spPr>
          <a:xfrm>
            <a:off x="4572000" y="2060848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Памятник </a:t>
            </a:r>
          </a:p>
          <a:p>
            <a:pPr algn="ctr"/>
            <a:r>
              <a:rPr lang="ru-RU" sz="2800" b="1" dirty="0"/>
              <a:t>в Твери, где прошло детство </a:t>
            </a:r>
          </a:p>
          <a:p>
            <a:pPr algn="ctr"/>
            <a:r>
              <a:rPr lang="ru-RU" sz="2800" b="1" dirty="0"/>
              <a:t>Ивана Андреевича  Крылова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infoflot.com/UPLOAD/Image/qiwi/83268819.jpg">
            <a:extLst>
              <a:ext uri="{FF2B5EF4-FFF2-40B4-BE49-F238E27FC236}">
                <a16:creationId xmlns:a16="http://schemas.microsoft.com/office/drawing/2014/main" xmlns="" id="{4DEF8256-3C45-4FEF-B3B2-4EF640BE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2801"/>
            <a:ext cx="6912768" cy="48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6ABEED1-696A-410D-9524-2B48A4FD0F0F}"/>
              </a:ext>
            </a:extLst>
          </p:cNvPr>
          <p:cNvSpPr/>
          <p:nvPr/>
        </p:nvSpPr>
        <p:spPr>
          <a:xfrm>
            <a:off x="1187624" y="571205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Теплоход имени И.А. Крылова</a:t>
            </a:r>
          </a:p>
        </p:txBody>
      </p:sp>
      <p:sp>
        <p:nvSpPr>
          <p:cNvPr id="2" name="AutoShape 2" descr="https://ds04.infourok.ru/uploads/ex/05b9/000856a0-86e840dd/img12.jpg">
            <a:extLst>
              <a:ext uri="{FF2B5EF4-FFF2-40B4-BE49-F238E27FC236}">
                <a16:creationId xmlns:a16="http://schemas.microsoft.com/office/drawing/2014/main" xmlns="" id="{CB7B5CAB-22C8-43A9-BA71-AAAE9B22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4.infourok.ru/uploads/ex/05b9/000856a0-86e840dd/img12.jpg">
            <a:extLst>
              <a:ext uri="{FF2B5EF4-FFF2-40B4-BE49-F238E27FC236}">
                <a16:creationId xmlns:a16="http://schemas.microsoft.com/office/drawing/2014/main" xmlns="" id="{F39299C0-98A2-4106-8038-7859E08C9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17594" y="840904"/>
            <a:ext cx="7308812" cy="5176192"/>
            <a:chOff x="917594" y="840904"/>
            <a:chExt cx="7308812" cy="5176192"/>
          </a:xfrm>
        </p:grpSpPr>
        <p:pic>
          <p:nvPicPr>
            <p:cNvPr id="2052" name="Picture 4" descr="https://ds04.infourok.ru/uploads/ex/05b9/000856a0-86e840dd/img12.jpg">
              <a:extLst>
                <a:ext uri="{FF2B5EF4-FFF2-40B4-BE49-F238E27FC236}">
                  <a16:creationId xmlns:a16="http://schemas.microsoft.com/office/drawing/2014/main" xmlns="" id="{B5FFCCBE-10AC-4F8C-BDF9-4D445B8FA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94" y="840904"/>
              <a:ext cx="7308812" cy="517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42030" y="980728"/>
              <a:ext cx="3384376" cy="440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dirty="0"/>
            </a:p>
            <a:p>
              <a:pPr algn="ctr"/>
              <a:r>
                <a:rPr lang="ru-RU" sz="2800" b="1" dirty="0"/>
                <a:t>Иван Андреевич Крылов скончался 21 ноября 1844 года в Санкт-Петербурге; похоронен в Александро-Невской лавре.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22273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21986/ef6ad996-d012-44b0-b757-47a7b4290aef/s1200">
            <a:extLst>
              <a:ext uri="{FF2B5EF4-FFF2-40B4-BE49-F238E27FC236}">
                <a16:creationId xmlns:a16="http://schemas.microsoft.com/office/drawing/2014/main" xmlns="" id="{6ED81390-74AF-4521-B098-7AE170D9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3959"/>
            <a:ext cx="51943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63239D-2766-4F49-A096-37937FAB1383}"/>
              </a:ext>
            </a:extLst>
          </p:cNvPr>
          <p:cNvSpPr/>
          <p:nvPr/>
        </p:nvSpPr>
        <p:spPr>
          <a:xfrm>
            <a:off x="2807804" y="5587242"/>
            <a:ext cx="3528392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1769 - 1844</a:t>
            </a:r>
          </a:p>
        </p:txBody>
      </p:sp>
    </p:spTree>
    <p:extLst>
      <p:ext uri="{BB962C8B-B14F-4D97-AF65-F5344CB8AC3E}">
        <p14:creationId xmlns:p14="http://schemas.microsoft.com/office/powerpoint/2010/main" xmlns="" val="78315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https://cf.ppt-online.org/files/slide/z/Zu1AiBlWSChonRtOw95Jq3gsjGp4dMrmbcVK2Q/slide-1.jpg">
            <a:extLst>
              <a:ext uri="{FF2B5EF4-FFF2-40B4-BE49-F238E27FC236}">
                <a16:creationId xmlns:a16="http://schemas.microsoft.com/office/drawing/2014/main" xmlns="" id="{47D7C4FA-1850-4ACB-B4DC-67AE3D526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4684"/>
            <a:ext cx="7200800" cy="55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E5D8B5-A7A9-4C46-AA2E-7C3443EC5077}"/>
              </a:ext>
            </a:extLst>
          </p:cNvPr>
          <p:cNvSpPr txBox="1"/>
          <p:nvPr/>
        </p:nvSpPr>
        <p:spPr>
          <a:xfrm>
            <a:off x="1763688" y="762617"/>
            <a:ext cx="5976664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И.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ы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ов родился 13 февраля 1769 года в Москве в семье отставного капитана.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889" y="692944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dirty="0"/>
          </a:p>
        </p:txBody>
      </p:sp>
      <p:pic>
        <p:nvPicPr>
          <p:cNvPr id="3074" name="Picture 2" descr="http://znakka4estva.ru/uploads/category_items/sources/135aa8af54f7ff3792e6d07d7247f6c0.jpg">
            <a:extLst>
              <a:ext uri="{FF2B5EF4-FFF2-40B4-BE49-F238E27FC236}">
                <a16:creationId xmlns:a16="http://schemas.microsoft.com/office/drawing/2014/main" xmlns="" id="{5C3DC4C0-0ECE-4302-926F-7B84CA03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0377"/>
            <a:ext cx="7774786" cy="47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56D59F-C239-4789-8C20-6CC0930EF307}"/>
              </a:ext>
            </a:extLst>
          </p:cNvPr>
          <p:cNvSpPr txBox="1"/>
          <p:nvPr/>
        </p:nvSpPr>
        <p:spPr>
          <a:xfrm>
            <a:off x="4109486" y="2636912"/>
            <a:ext cx="4174386" cy="23083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После смерти отца Ванюше Крылову пришлось идти работать на должность писца в Тверской суд. Ему было 10 лет.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3862-3839-4236-b532-623830306531/54427.jpg">
            <a:extLst>
              <a:ext uri="{FF2B5EF4-FFF2-40B4-BE49-F238E27FC236}">
                <a16:creationId xmlns:a16="http://schemas.microsoft.com/office/drawing/2014/main" xmlns="" id="{129B4672-2DBE-4834-9770-D8156F0C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797422"/>
            <a:ext cx="7416824" cy="51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FC8B33-C2CB-4637-8CCC-91211ADEF50A}"/>
              </a:ext>
            </a:extLst>
          </p:cNvPr>
          <p:cNvSpPr txBox="1"/>
          <p:nvPr/>
        </p:nvSpPr>
        <p:spPr>
          <a:xfrm>
            <a:off x="3635896" y="9807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cs typeface="Calibri" panose="020F0502020204030204" pitchFamily="34" charset="0"/>
              </a:rPr>
              <a:t>Петербург, 18 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39071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.yaplakal.com/pics/pics_original/4/6/4/6994464.jpg">
            <a:extLst>
              <a:ext uri="{FF2B5EF4-FFF2-40B4-BE49-F238E27FC236}">
                <a16:creationId xmlns:a16="http://schemas.microsoft.com/office/drawing/2014/main" xmlns="" id="{5814D0D2-D5AD-4140-B2F6-63FEBA18E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r="2750" b="10737"/>
          <a:stretch/>
        </p:blipFill>
        <p:spPr bwMode="auto">
          <a:xfrm>
            <a:off x="611560" y="997215"/>
            <a:ext cx="7920880" cy="44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8B1422-EC59-40CA-8924-07E79745C862}"/>
              </a:ext>
            </a:extLst>
          </p:cNvPr>
          <p:cNvSpPr txBox="1"/>
          <p:nvPr/>
        </p:nvSpPr>
        <p:spPr>
          <a:xfrm>
            <a:off x="2411760" y="544522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Москва, 19 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189475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pb.rus.team/images/articles/12201/2018_05_21-036_01.jpg">
            <a:extLst>
              <a:ext uri="{FF2B5EF4-FFF2-40B4-BE49-F238E27FC236}">
                <a16:creationId xmlns:a16="http://schemas.microsoft.com/office/drawing/2014/main" xmlns="" id="{EEA01B36-FA0C-4132-9D93-7E250D63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79" y="548680"/>
            <a:ext cx="7814642" cy="54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6374F-61A5-4E0E-99CE-1D2A1D9ED0C9}"/>
              </a:ext>
            </a:extLst>
          </p:cNvPr>
          <p:cNvSpPr txBox="1"/>
          <p:nvPr/>
        </p:nvSpPr>
        <p:spPr>
          <a:xfrm>
            <a:off x="1250187" y="620688"/>
            <a:ext cx="66436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Петербу</a:t>
            </a:r>
            <a:r>
              <a:rPr lang="ru-RU" sz="2400" b="1" dirty="0"/>
              <a:t>ргская Публичная библиотека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05A97B-0612-4746-A1D6-5175CC14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50CD32-74BC-4D7F-A402-6E31C1EA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5252792"/>
            <a:ext cx="7772400" cy="111033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7200" b="1" dirty="0">
                <a:solidFill>
                  <a:schemeClr val="accent2"/>
                </a:solidFill>
              </a:rPr>
              <a:t>Нави Волырк 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93239F53-C631-42D9-977A-A8EDC7D2AFCC}"/>
              </a:ext>
            </a:extLst>
          </p:cNvPr>
          <p:cNvSpPr txBox="1">
            <a:spLocks/>
          </p:cNvSpPr>
          <p:nvPr/>
        </p:nvSpPr>
        <p:spPr>
          <a:xfrm>
            <a:off x="722313" y="5213809"/>
            <a:ext cx="7772400" cy="111033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>
                <a:solidFill>
                  <a:srgbClr val="C0504D"/>
                </a:solidFill>
              </a:rPr>
              <a:t>Иван Крылов</a:t>
            </a:r>
          </a:p>
        </p:txBody>
      </p:sp>
      <p:pic>
        <p:nvPicPr>
          <p:cNvPr id="2050" name="Picture 2" descr="https://zabavnik.club/wp-content/uploads/2018/07/slon_i_moska_kartinki_9_18092328.jpg">
            <a:extLst>
              <a:ext uri="{FF2B5EF4-FFF2-40B4-BE49-F238E27FC236}">
                <a16:creationId xmlns:a16="http://schemas.microsoft.com/office/drawing/2014/main" xmlns="" id="{FFDF5E2F-03D9-4C01-BE5D-85FAFD82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945" y="908720"/>
            <a:ext cx="5523136" cy="44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8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2B59D4F4-429D-494E-AA0D-AE6CD225230F}"/>
              </a:ext>
            </a:extLst>
          </p:cNvPr>
          <p:cNvGrpSpPr/>
          <p:nvPr/>
        </p:nvGrpSpPr>
        <p:grpSpPr>
          <a:xfrm>
            <a:off x="827584" y="660414"/>
            <a:ext cx="7488832" cy="5537171"/>
            <a:chOff x="395536" y="128419"/>
            <a:chExt cx="8352928" cy="6389480"/>
          </a:xfrm>
        </p:grpSpPr>
        <p:pic>
          <p:nvPicPr>
            <p:cNvPr id="21526" name="Picture 22" descr="http://www.my-ussr.ru/diafilmy/stihi-i-basni/basni-dedushki-krylova/7-basni-dedushki-krylova.jpg"/>
            <p:cNvPicPr>
              <a:picLocks noChangeAspect="1" noChangeArrowheads="1"/>
            </p:cNvPicPr>
            <p:nvPr/>
          </p:nvPicPr>
          <p:blipFill>
            <a:blip r:embed="rId2" cstate="print"/>
            <a:srcRect t="12201" r="8490"/>
            <a:stretch>
              <a:fillRect/>
            </a:stretch>
          </p:blipFill>
          <p:spPr bwMode="auto">
            <a:xfrm>
              <a:off x="6190771" y="3804622"/>
              <a:ext cx="2374876" cy="1708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" name="Picture 2" descr="Стрекоза и муравей. Илл. С. Яровой">
              <a:extLst>
                <a:ext uri="{FF2B5EF4-FFF2-40B4-BE49-F238E27FC236}">
                  <a16:creationId xmlns:a16="http://schemas.microsoft.com/office/drawing/2014/main" xmlns="" id="{828FC7D2-AFD5-4463-94DE-D50258631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92" y="149200"/>
              <a:ext cx="2432795" cy="34837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" name="Picture 4" descr="С. Яровой. Илл. к басне Крылова ''Ворона и лисица''">
              <a:extLst>
                <a:ext uri="{FF2B5EF4-FFF2-40B4-BE49-F238E27FC236}">
                  <a16:creationId xmlns:a16="http://schemas.microsoft.com/office/drawing/2014/main" xmlns="" id="{E01FCC84-C87B-484F-A69D-0A05084F6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955" y="128419"/>
              <a:ext cx="2740509" cy="3483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" name="Picture 6" descr="Рисунок Э. Гороховского. Кот и повар">
              <a:extLst>
                <a:ext uri="{FF2B5EF4-FFF2-40B4-BE49-F238E27FC236}">
                  <a16:creationId xmlns:a16="http://schemas.microsoft.com/office/drawing/2014/main" xmlns="" id="{7F969F68-7A69-4AE7-A998-8B9773029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98592" y="3779883"/>
              <a:ext cx="2592000" cy="2738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1" name="Picture 10" descr="http://im5-tub-ru.yandex.net/i?id=196343082-71-72&amp;n=21">
              <a:extLst>
                <a:ext uri="{FF2B5EF4-FFF2-40B4-BE49-F238E27FC236}">
                  <a16:creationId xmlns:a16="http://schemas.microsoft.com/office/drawing/2014/main" xmlns="" id="{EAC00AC4-4672-4AE1-9267-B19CF99C8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413" y="3761285"/>
              <a:ext cx="2592000" cy="1783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2" name="Picture 16" descr="http://im3-tub-ru.yandex.net/i?id=221428495-40-72&amp;n=21">
              <a:extLst>
                <a:ext uri="{FF2B5EF4-FFF2-40B4-BE49-F238E27FC236}">
                  <a16:creationId xmlns:a16="http://schemas.microsoft.com/office/drawing/2014/main" xmlns="" id="{8D8885D7-7504-461D-B4E1-6AC8DC8DC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536" y="149200"/>
              <a:ext cx="2539484" cy="34629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1436</TotalTime>
  <Words>192</Words>
  <Application>Microsoft Office PowerPoint</Application>
  <PresentationFormat>Экран (4:3)</PresentationFormat>
  <Paragraphs>43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</vt:lpstr>
      <vt:lpstr> Крылов Иван Андреевич (К 255-летию со дня рождения)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Крылова</dc:title>
  <dc:creator>Вера</dc:creator>
  <cp:lastModifiedBy>Гость</cp:lastModifiedBy>
  <cp:revision>122</cp:revision>
  <dcterms:created xsi:type="dcterms:W3CDTF">2013-08-20T22:02:58Z</dcterms:created>
  <dcterms:modified xsi:type="dcterms:W3CDTF">2024-02-06T04:57:56Z</dcterms:modified>
</cp:coreProperties>
</file>