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84" r:id="rId6"/>
    <p:sldId id="267" r:id="rId7"/>
    <p:sldId id="270" r:id="rId8"/>
    <p:sldId id="269" r:id="rId9"/>
    <p:sldId id="271" r:id="rId10"/>
    <p:sldId id="272" r:id="rId11"/>
    <p:sldId id="274" r:id="rId12"/>
    <p:sldId id="276" r:id="rId13"/>
    <p:sldId id="275" r:id="rId14"/>
    <p:sldId id="278" r:id="rId15"/>
    <p:sldId id="279" r:id="rId16"/>
    <p:sldId id="280" r:id="rId17"/>
    <p:sldId id="281" r:id="rId18"/>
    <p:sldId id="285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b="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Контингент </a:t>
            </a:r>
          </a:p>
          <a:p>
            <a:pPr>
              <a:defRPr/>
            </a:pPr>
            <a:r>
              <a:rPr lang="ru-RU" sz="2400" b="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обучающихся с ОВЗ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 с ОВЗ в ГБОУ СОШ №1 "ОЦ" п.г.т.Стройкерамика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ЗПР </c:v>
                </c:pt>
                <c:pt idx="1">
                  <c:v>ТНР</c:v>
                </c:pt>
                <c:pt idx="2">
                  <c:v>НОДА </c:v>
                </c:pt>
                <c:pt idx="3">
                  <c:v>УО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%">
                  <c:v>50</c:v>
                </c:pt>
                <c:pt idx="1">
                  <c:v>7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52-49BF-8438-863019AA816C}"/>
            </c:ext>
          </c:extLst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explosion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FEFD-43C0-AC77-50B50E0A40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Обучающиеся с ОВЗ  в инклюзивных классах</c:v>
                </c:pt>
                <c:pt idx="1">
                  <c:v>Обучающиеся с ОВЗ  на дому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FD-43C0-AC77-50B50E0A4001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9865397929284248"/>
          <c:y val="0.21612947023965018"/>
          <c:w val="0.38213444172210381"/>
          <c:h val="0.58258342384952744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F615D-7667-41A7-B72B-B0642A3B1DE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6A3FA4-55FB-4B12-AA65-DA3D1765AC17}">
      <dgm:prSet/>
      <dgm:spPr/>
      <dgm:t>
        <a:bodyPr/>
        <a:lstStyle/>
        <a:p>
          <a:r>
            <a:rPr lang="ru-RU" dirty="0"/>
            <a:t>создание специальных условий для успешного освоения учащимися  основных общеобразовательных программ, адаптированных для их обучения</a:t>
          </a:r>
        </a:p>
      </dgm:t>
    </dgm:pt>
    <dgm:pt modelId="{8105BFE3-D614-4384-83E2-80EE503D5DC1}" type="parTrans" cxnId="{E62C0AAF-461E-46AF-BEEF-BD41AD41A16A}">
      <dgm:prSet/>
      <dgm:spPr/>
      <dgm:t>
        <a:bodyPr/>
        <a:lstStyle/>
        <a:p>
          <a:endParaRPr lang="ru-RU"/>
        </a:p>
      </dgm:t>
    </dgm:pt>
    <dgm:pt modelId="{0C89BA5B-3496-49E2-9CE1-6E85FC2434BD}" type="sibTrans" cxnId="{E62C0AAF-461E-46AF-BEEF-BD41AD41A16A}">
      <dgm:prSet/>
      <dgm:spPr/>
      <dgm:t>
        <a:bodyPr/>
        <a:lstStyle/>
        <a:p>
          <a:endParaRPr lang="ru-RU"/>
        </a:p>
      </dgm:t>
    </dgm:pt>
    <dgm:pt modelId="{C22AE34F-6B72-47BE-8DCE-F879A1B50BC4}">
      <dgm:prSet/>
      <dgm:spPr/>
      <dgm:t>
        <a:bodyPr/>
        <a:lstStyle/>
        <a:p>
          <a:r>
            <a:rPr lang="ru-RU" dirty="0"/>
            <a:t>создание специальных условий для успешного освоения учащимися  дополнительных общеобразовательных программам, адаптированных для их  обучения</a:t>
          </a:r>
        </a:p>
      </dgm:t>
    </dgm:pt>
    <dgm:pt modelId="{7B8286C2-ECD7-498A-884F-D5955A5E1BD3}" type="parTrans" cxnId="{132F9FF1-FF36-4691-B341-919DEABBBFCD}">
      <dgm:prSet/>
      <dgm:spPr/>
      <dgm:t>
        <a:bodyPr/>
        <a:lstStyle/>
        <a:p>
          <a:endParaRPr lang="ru-RU"/>
        </a:p>
      </dgm:t>
    </dgm:pt>
    <dgm:pt modelId="{9EF4B839-1EBB-4324-8BF4-967070F1931F}" type="sibTrans" cxnId="{132F9FF1-FF36-4691-B341-919DEABBBFCD}">
      <dgm:prSet/>
      <dgm:spPr/>
      <dgm:t>
        <a:bodyPr/>
        <a:lstStyle/>
        <a:p>
          <a:endParaRPr lang="ru-RU"/>
        </a:p>
      </dgm:t>
    </dgm:pt>
    <dgm:pt modelId="{C192611F-27DF-4A13-93F2-874FE21D2AC3}">
      <dgm:prSet/>
      <dgm:spPr/>
      <dgm:t>
        <a:bodyPr/>
        <a:lstStyle/>
        <a:p>
          <a:r>
            <a:rPr lang="ru-RU" dirty="0"/>
            <a:t>создание специальных условий для реализации программ воспитания  учащихся</a:t>
          </a:r>
        </a:p>
      </dgm:t>
    </dgm:pt>
    <dgm:pt modelId="{9CF6D628-7677-46CB-B9F5-93387F373848}" type="parTrans" cxnId="{00D6C101-4B40-4665-A0D8-C12182F75AAD}">
      <dgm:prSet/>
      <dgm:spPr/>
      <dgm:t>
        <a:bodyPr/>
        <a:lstStyle/>
        <a:p>
          <a:endParaRPr lang="ru-RU"/>
        </a:p>
      </dgm:t>
    </dgm:pt>
    <dgm:pt modelId="{47C37FD9-FB59-4B1C-AD89-A5AFC489D4CE}" type="sibTrans" cxnId="{00D6C101-4B40-4665-A0D8-C12182F75AAD}">
      <dgm:prSet/>
      <dgm:spPr/>
      <dgm:t>
        <a:bodyPr/>
        <a:lstStyle/>
        <a:p>
          <a:endParaRPr lang="ru-RU"/>
        </a:p>
      </dgm:t>
    </dgm:pt>
    <dgm:pt modelId="{3C837DE0-B813-413D-AA83-7A57EEB7F931}">
      <dgm:prSet/>
      <dgm:spPr/>
      <dgm:t>
        <a:bodyPr/>
        <a:lstStyle/>
        <a:p>
          <a:r>
            <a:rPr lang="ru-RU" dirty="0"/>
            <a:t>создание специальных условий для социализации учащихся</a:t>
          </a:r>
        </a:p>
      </dgm:t>
    </dgm:pt>
    <dgm:pt modelId="{3BC67FFF-23D2-4C6D-A115-EBAD8B68DC9E}" type="parTrans" cxnId="{5F7C7FAB-D7BA-4078-A7CE-42C45E5FA377}">
      <dgm:prSet/>
      <dgm:spPr/>
      <dgm:t>
        <a:bodyPr/>
        <a:lstStyle/>
        <a:p>
          <a:endParaRPr lang="ru-RU"/>
        </a:p>
      </dgm:t>
    </dgm:pt>
    <dgm:pt modelId="{A8920D86-3601-4AD1-A170-3808C7A669F3}" type="sibTrans" cxnId="{5F7C7FAB-D7BA-4078-A7CE-42C45E5FA377}">
      <dgm:prSet/>
      <dgm:spPr/>
      <dgm:t>
        <a:bodyPr/>
        <a:lstStyle/>
        <a:p>
          <a:endParaRPr lang="ru-RU"/>
        </a:p>
      </dgm:t>
    </dgm:pt>
    <dgm:pt modelId="{F7E21A5B-5C4E-4A1F-96D9-B08815405478}" type="pres">
      <dgm:prSet presAssocID="{95CF615D-7667-41A7-B72B-B0642A3B1D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144917-CB88-4246-8398-304C5ECEB45B}" type="pres">
      <dgm:prSet presAssocID="{95CF615D-7667-41A7-B72B-B0642A3B1DE5}" presName="fgShape" presStyleLbl="fgShp" presStyleIdx="0" presStyleCnt="1"/>
      <dgm:spPr/>
    </dgm:pt>
    <dgm:pt modelId="{B80923E9-394E-4028-8488-CF2781A3FCFC}" type="pres">
      <dgm:prSet presAssocID="{95CF615D-7667-41A7-B72B-B0642A3B1DE5}" presName="linComp" presStyleCnt="0"/>
      <dgm:spPr/>
    </dgm:pt>
    <dgm:pt modelId="{E204E859-8148-403D-BD99-EC0DC73D0C8B}" type="pres">
      <dgm:prSet presAssocID="{4B6A3FA4-55FB-4B12-AA65-DA3D1765AC17}" presName="compNode" presStyleCnt="0"/>
      <dgm:spPr/>
    </dgm:pt>
    <dgm:pt modelId="{347CD33A-BF6D-4F49-B523-F57778DFC860}" type="pres">
      <dgm:prSet presAssocID="{4B6A3FA4-55FB-4B12-AA65-DA3D1765AC17}" presName="bkgdShape" presStyleLbl="node1" presStyleIdx="0" presStyleCnt="4"/>
      <dgm:spPr/>
      <dgm:t>
        <a:bodyPr/>
        <a:lstStyle/>
        <a:p>
          <a:endParaRPr lang="ru-RU"/>
        </a:p>
      </dgm:t>
    </dgm:pt>
    <dgm:pt modelId="{71C372BE-6468-4139-94FC-9E76B390B141}" type="pres">
      <dgm:prSet presAssocID="{4B6A3FA4-55FB-4B12-AA65-DA3D1765AC1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6522E-E58F-41E2-8643-D913769847B5}" type="pres">
      <dgm:prSet presAssocID="{4B6A3FA4-55FB-4B12-AA65-DA3D1765AC17}" presName="invisiNode" presStyleLbl="node1" presStyleIdx="0" presStyleCnt="4"/>
      <dgm:spPr/>
    </dgm:pt>
    <dgm:pt modelId="{A3AAB58A-9E5D-4EF2-AE0B-435BC6E7434C}" type="pres">
      <dgm:prSet presAssocID="{4B6A3FA4-55FB-4B12-AA65-DA3D1765AC17}" presName="imagNode" presStyleLbl="fgImgPlace1" presStyleIdx="0" presStyleCnt="4" custScaleY="955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Преподаватель"/>
        </a:ext>
      </dgm:extLst>
    </dgm:pt>
    <dgm:pt modelId="{3CA5CBD1-EA8D-468A-B79D-92B9930EB2F1}" type="pres">
      <dgm:prSet presAssocID="{0C89BA5B-3496-49E2-9CE1-6E85FC2434B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EFF049-1668-451A-A3C1-640628D2F6F7}" type="pres">
      <dgm:prSet presAssocID="{C22AE34F-6B72-47BE-8DCE-F879A1B50BC4}" presName="compNode" presStyleCnt="0"/>
      <dgm:spPr/>
    </dgm:pt>
    <dgm:pt modelId="{86AA0C95-1CB4-40C2-95C8-5806A6D925E6}" type="pres">
      <dgm:prSet presAssocID="{C22AE34F-6B72-47BE-8DCE-F879A1B50BC4}" presName="bkgdShape" presStyleLbl="node1" presStyleIdx="1" presStyleCnt="4"/>
      <dgm:spPr/>
      <dgm:t>
        <a:bodyPr/>
        <a:lstStyle/>
        <a:p>
          <a:endParaRPr lang="ru-RU"/>
        </a:p>
      </dgm:t>
    </dgm:pt>
    <dgm:pt modelId="{36FA7883-3C8D-4797-B2CB-DBFC7E0BC78D}" type="pres">
      <dgm:prSet presAssocID="{C22AE34F-6B72-47BE-8DCE-F879A1B50BC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B23AF-11C0-4D7A-9400-91E25DAD8051}" type="pres">
      <dgm:prSet presAssocID="{C22AE34F-6B72-47BE-8DCE-F879A1B50BC4}" presName="invisiNode" presStyleLbl="node1" presStyleIdx="1" presStyleCnt="4"/>
      <dgm:spPr/>
    </dgm:pt>
    <dgm:pt modelId="{EB836722-FDF3-4AE7-9D0F-0AFFE37A1C5F}" type="pres">
      <dgm:prSet presAssocID="{C22AE34F-6B72-47BE-8DCE-F879A1B50BC4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Шахматные фигуры"/>
        </a:ext>
      </dgm:extLst>
    </dgm:pt>
    <dgm:pt modelId="{C2957453-E659-4C72-B5DE-FBEFDF97828E}" type="pres">
      <dgm:prSet presAssocID="{9EF4B839-1EBB-4324-8BF4-967070F1931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AB0D3C-E77D-43F4-BC81-0E4CC7D38F67}" type="pres">
      <dgm:prSet presAssocID="{C192611F-27DF-4A13-93F2-874FE21D2AC3}" presName="compNode" presStyleCnt="0"/>
      <dgm:spPr/>
    </dgm:pt>
    <dgm:pt modelId="{B46793C3-F619-4519-9306-C421C9F037A4}" type="pres">
      <dgm:prSet presAssocID="{C192611F-27DF-4A13-93F2-874FE21D2AC3}" presName="bkgdShape" presStyleLbl="node1" presStyleIdx="2" presStyleCnt="4"/>
      <dgm:spPr/>
      <dgm:t>
        <a:bodyPr/>
        <a:lstStyle/>
        <a:p>
          <a:endParaRPr lang="ru-RU"/>
        </a:p>
      </dgm:t>
    </dgm:pt>
    <dgm:pt modelId="{3851ACE8-941B-4B66-8554-DF1587CE7F8F}" type="pres">
      <dgm:prSet presAssocID="{C192611F-27DF-4A13-93F2-874FE21D2AC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533A6-6BD5-4BA2-8866-E26C4347997C}" type="pres">
      <dgm:prSet presAssocID="{C192611F-27DF-4A13-93F2-874FE21D2AC3}" presName="invisiNode" presStyleLbl="node1" presStyleIdx="2" presStyleCnt="4"/>
      <dgm:spPr/>
    </dgm:pt>
    <dgm:pt modelId="{EDB48A22-B3EF-4136-98D1-B8446137E193}" type="pres">
      <dgm:prSet presAssocID="{C192611F-27DF-4A13-93F2-874FE21D2AC3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Рукопожатие"/>
        </a:ext>
      </dgm:extLst>
    </dgm:pt>
    <dgm:pt modelId="{1D9C46F4-A550-4A8A-B1E7-C0ED51AEA341}" type="pres">
      <dgm:prSet presAssocID="{47C37FD9-FB59-4B1C-AD89-A5AFC489D4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3BCE46-8E5A-48F6-8E5B-36CF1B4A991A}" type="pres">
      <dgm:prSet presAssocID="{3C837DE0-B813-413D-AA83-7A57EEB7F931}" presName="compNode" presStyleCnt="0"/>
      <dgm:spPr/>
    </dgm:pt>
    <dgm:pt modelId="{73DD913C-7DC3-420B-84D0-859777E061B6}" type="pres">
      <dgm:prSet presAssocID="{3C837DE0-B813-413D-AA83-7A57EEB7F931}" presName="bkgdShape" presStyleLbl="node1" presStyleIdx="3" presStyleCnt="4"/>
      <dgm:spPr/>
      <dgm:t>
        <a:bodyPr/>
        <a:lstStyle/>
        <a:p>
          <a:endParaRPr lang="ru-RU"/>
        </a:p>
      </dgm:t>
    </dgm:pt>
    <dgm:pt modelId="{F1E6C64B-3A25-484E-96D2-33380FD1D6C8}" type="pres">
      <dgm:prSet presAssocID="{3C837DE0-B813-413D-AA83-7A57EEB7F93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38AAB-4F78-4F9F-A1ED-2706931FF974}" type="pres">
      <dgm:prSet presAssocID="{3C837DE0-B813-413D-AA83-7A57EEB7F931}" presName="invisiNode" presStyleLbl="node1" presStyleIdx="3" presStyleCnt="4"/>
      <dgm:spPr/>
    </dgm:pt>
    <dgm:pt modelId="{5A32EED6-1710-4EA6-8545-14233AF71EAC}" type="pres">
      <dgm:prSet presAssocID="{3C837DE0-B813-413D-AA83-7A57EEB7F931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Пользователи"/>
        </a:ext>
      </dgm:extLst>
    </dgm:pt>
  </dgm:ptLst>
  <dgm:cxnLst>
    <dgm:cxn modelId="{45567FB3-DBFC-41DD-BBDE-0583F97C7328}" type="presOf" srcId="{3C837DE0-B813-413D-AA83-7A57EEB7F931}" destId="{73DD913C-7DC3-420B-84D0-859777E061B6}" srcOrd="0" destOrd="0" presId="urn:microsoft.com/office/officeart/2005/8/layout/hList7#1"/>
    <dgm:cxn modelId="{00D6C101-4B40-4665-A0D8-C12182F75AAD}" srcId="{95CF615D-7667-41A7-B72B-B0642A3B1DE5}" destId="{C192611F-27DF-4A13-93F2-874FE21D2AC3}" srcOrd="2" destOrd="0" parTransId="{9CF6D628-7677-46CB-B9F5-93387F373848}" sibTransId="{47C37FD9-FB59-4B1C-AD89-A5AFC489D4CE}"/>
    <dgm:cxn modelId="{731D68D1-D7E0-40B8-8EAE-B9B4B9325DEC}" type="presOf" srcId="{C22AE34F-6B72-47BE-8DCE-F879A1B50BC4}" destId="{36FA7883-3C8D-4797-B2CB-DBFC7E0BC78D}" srcOrd="1" destOrd="0" presId="urn:microsoft.com/office/officeart/2005/8/layout/hList7#1"/>
    <dgm:cxn modelId="{2F05093A-4952-48BF-8C56-C4109E8D79DC}" type="presOf" srcId="{47C37FD9-FB59-4B1C-AD89-A5AFC489D4CE}" destId="{1D9C46F4-A550-4A8A-B1E7-C0ED51AEA341}" srcOrd="0" destOrd="0" presId="urn:microsoft.com/office/officeart/2005/8/layout/hList7#1"/>
    <dgm:cxn modelId="{0AB5BDA3-B355-4ADA-9680-C6C620A498C7}" type="presOf" srcId="{0C89BA5B-3496-49E2-9CE1-6E85FC2434BD}" destId="{3CA5CBD1-EA8D-468A-B79D-92B9930EB2F1}" srcOrd="0" destOrd="0" presId="urn:microsoft.com/office/officeart/2005/8/layout/hList7#1"/>
    <dgm:cxn modelId="{6CC86405-CA35-408A-A8E2-4C2CB63EEFDD}" type="presOf" srcId="{C192611F-27DF-4A13-93F2-874FE21D2AC3}" destId="{3851ACE8-941B-4B66-8554-DF1587CE7F8F}" srcOrd="1" destOrd="0" presId="urn:microsoft.com/office/officeart/2005/8/layout/hList7#1"/>
    <dgm:cxn modelId="{259AF04D-6E1C-4DBB-8FAB-33DDAFFB12E9}" type="presOf" srcId="{4B6A3FA4-55FB-4B12-AA65-DA3D1765AC17}" destId="{347CD33A-BF6D-4F49-B523-F57778DFC860}" srcOrd="0" destOrd="0" presId="urn:microsoft.com/office/officeart/2005/8/layout/hList7#1"/>
    <dgm:cxn modelId="{DD7D787F-4B30-484B-9627-0E1C16B0DE34}" type="presOf" srcId="{C22AE34F-6B72-47BE-8DCE-F879A1B50BC4}" destId="{86AA0C95-1CB4-40C2-95C8-5806A6D925E6}" srcOrd="0" destOrd="0" presId="urn:microsoft.com/office/officeart/2005/8/layout/hList7#1"/>
    <dgm:cxn modelId="{6D7B3796-B50B-4788-AAB3-9F1FAB379D93}" type="presOf" srcId="{9EF4B839-1EBB-4324-8BF4-967070F1931F}" destId="{C2957453-E659-4C72-B5DE-FBEFDF97828E}" srcOrd="0" destOrd="0" presId="urn:microsoft.com/office/officeart/2005/8/layout/hList7#1"/>
    <dgm:cxn modelId="{5F7C7FAB-D7BA-4078-A7CE-42C45E5FA377}" srcId="{95CF615D-7667-41A7-B72B-B0642A3B1DE5}" destId="{3C837DE0-B813-413D-AA83-7A57EEB7F931}" srcOrd="3" destOrd="0" parTransId="{3BC67FFF-23D2-4C6D-A115-EBAD8B68DC9E}" sibTransId="{A8920D86-3601-4AD1-A170-3808C7A669F3}"/>
    <dgm:cxn modelId="{132F9FF1-FF36-4691-B341-919DEABBBFCD}" srcId="{95CF615D-7667-41A7-B72B-B0642A3B1DE5}" destId="{C22AE34F-6B72-47BE-8DCE-F879A1B50BC4}" srcOrd="1" destOrd="0" parTransId="{7B8286C2-ECD7-498A-884F-D5955A5E1BD3}" sibTransId="{9EF4B839-1EBB-4324-8BF4-967070F1931F}"/>
    <dgm:cxn modelId="{E62C0AAF-461E-46AF-BEEF-BD41AD41A16A}" srcId="{95CF615D-7667-41A7-B72B-B0642A3B1DE5}" destId="{4B6A3FA4-55FB-4B12-AA65-DA3D1765AC17}" srcOrd="0" destOrd="0" parTransId="{8105BFE3-D614-4384-83E2-80EE503D5DC1}" sibTransId="{0C89BA5B-3496-49E2-9CE1-6E85FC2434BD}"/>
    <dgm:cxn modelId="{5210D61C-3A72-43B3-906F-2BFFBC904DDB}" type="presOf" srcId="{95CF615D-7667-41A7-B72B-B0642A3B1DE5}" destId="{F7E21A5B-5C4E-4A1F-96D9-B08815405478}" srcOrd="0" destOrd="0" presId="urn:microsoft.com/office/officeart/2005/8/layout/hList7#1"/>
    <dgm:cxn modelId="{88BC17EA-82F7-4D8B-8272-9D25E50EFD72}" type="presOf" srcId="{4B6A3FA4-55FB-4B12-AA65-DA3D1765AC17}" destId="{71C372BE-6468-4139-94FC-9E76B390B141}" srcOrd="1" destOrd="0" presId="urn:microsoft.com/office/officeart/2005/8/layout/hList7#1"/>
    <dgm:cxn modelId="{BD392037-52CB-4AFD-872E-6BE22CDD9A7E}" type="presOf" srcId="{3C837DE0-B813-413D-AA83-7A57EEB7F931}" destId="{F1E6C64B-3A25-484E-96D2-33380FD1D6C8}" srcOrd="1" destOrd="0" presId="urn:microsoft.com/office/officeart/2005/8/layout/hList7#1"/>
    <dgm:cxn modelId="{4A901170-7081-48D1-9CBB-2BFA10D4805E}" type="presOf" srcId="{C192611F-27DF-4A13-93F2-874FE21D2AC3}" destId="{B46793C3-F619-4519-9306-C421C9F037A4}" srcOrd="0" destOrd="0" presId="urn:microsoft.com/office/officeart/2005/8/layout/hList7#1"/>
    <dgm:cxn modelId="{C3D8B9B7-0BEA-4445-9405-C5DE1953C39C}" type="presParOf" srcId="{F7E21A5B-5C4E-4A1F-96D9-B08815405478}" destId="{2F144917-CB88-4246-8398-304C5ECEB45B}" srcOrd="0" destOrd="0" presId="urn:microsoft.com/office/officeart/2005/8/layout/hList7#1"/>
    <dgm:cxn modelId="{696F090E-CBF2-4D0B-A7EE-2428FF7BF326}" type="presParOf" srcId="{F7E21A5B-5C4E-4A1F-96D9-B08815405478}" destId="{B80923E9-394E-4028-8488-CF2781A3FCFC}" srcOrd="1" destOrd="0" presId="urn:microsoft.com/office/officeart/2005/8/layout/hList7#1"/>
    <dgm:cxn modelId="{669A99D2-9F29-4357-BBA5-88E434B2BD03}" type="presParOf" srcId="{B80923E9-394E-4028-8488-CF2781A3FCFC}" destId="{E204E859-8148-403D-BD99-EC0DC73D0C8B}" srcOrd="0" destOrd="0" presId="urn:microsoft.com/office/officeart/2005/8/layout/hList7#1"/>
    <dgm:cxn modelId="{B5A808C4-7425-4A2B-9F34-05DE8A5B4E83}" type="presParOf" srcId="{E204E859-8148-403D-BD99-EC0DC73D0C8B}" destId="{347CD33A-BF6D-4F49-B523-F57778DFC860}" srcOrd="0" destOrd="0" presId="urn:microsoft.com/office/officeart/2005/8/layout/hList7#1"/>
    <dgm:cxn modelId="{A87495DD-85D3-464D-B997-D8AAEF745223}" type="presParOf" srcId="{E204E859-8148-403D-BD99-EC0DC73D0C8B}" destId="{71C372BE-6468-4139-94FC-9E76B390B141}" srcOrd="1" destOrd="0" presId="urn:microsoft.com/office/officeart/2005/8/layout/hList7#1"/>
    <dgm:cxn modelId="{51528784-FD37-4E6E-9309-2101C661334C}" type="presParOf" srcId="{E204E859-8148-403D-BD99-EC0DC73D0C8B}" destId="{C8E6522E-E58F-41E2-8643-D913769847B5}" srcOrd="2" destOrd="0" presId="urn:microsoft.com/office/officeart/2005/8/layout/hList7#1"/>
    <dgm:cxn modelId="{5A7A0A58-3963-49A7-95E9-40C82DC4EA69}" type="presParOf" srcId="{E204E859-8148-403D-BD99-EC0DC73D0C8B}" destId="{A3AAB58A-9E5D-4EF2-AE0B-435BC6E7434C}" srcOrd="3" destOrd="0" presId="urn:microsoft.com/office/officeart/2005/8/layout/hList7#1"/>
    <dgm:cxn modelId="{B546AA56-64F7-49BF-95DD-741895FCC0A0}" type="presParOf" srcId="{B80923E9-394E-4028-8488-CF2781A3FCFC}" destId="{3CA5CBD1-EA8D-468A-B79D-92B9930EB2F1}" srcOrd="1" destOrd="0" presId="urn:microsoft.com/office/officeart/2005/8/layout/hList7#1"/>
    <dgm:cxn modelId="{F65E0F6E-5FF6-4642-853D-B2B7F2BA00D2}" type="presParOf" srcId="{B80923E9-394E-4028-8488-CF2781A3FCFC}" destId="{4CEFF049-1668-451A-A3C1-640628D2F6F7}" srcOrd="2" destOrd="0" presId="urn:microsoft.com/office/officeart/2005/8/layout/hList7#1"/>
    <dgm:cxn modelId="{3ED6BBC5-9720-4D1C-A4DC-271937728233}" type="presParOf" srcId="{4CEFF049-1668-451A-A3C1-640628D2F6F7}" destId="{86AA0C95-1CB4-40C2-95C8-5806A6D925E6}" srcOrd="0" destOrd="0" presId="urn:microsoft.com/office/officeart/2005/8/layout/hList7#1"/>
    <dgm:cxn modelId="{8283B9C2-F37A-41D6-AFD0-C23D303F85DA}" type="presParOf" srcId="{4CEFF049-1668-451A-A3C1-640628D2F6F7}" destId="{36FA7883-3C8D-4797-B2CB-DBFC7E0BC78D}" srcOrd="1" destOrd="0" presId="urn:microsoft.com/office/officeart/2005/8/layout/hList7#1"/>
    <dgm:cxn modelId="{278CF943-EBB4-4D07-86E8-B31CE36A0321}" type="presParOf" srcId="{4CEFF049-1668-451A-A3C1-640628D2F6F7}" destId="{36FB23AF-11C0-4D7A-9400-91E25DAD8051}" srcOrd="2" destOrd="0" presId="urn:microsoft.com/office/officeart/2005/8/layout/hList7#1"/>
    <dgm:cxn modelId="{0BD6305F-23E0-49A5-A5A3-6B26CBD392E4}" type="presParOf" srcId="{4CEFF049-1668-451A-A3C1-640628D2F6F7}" destId="{EB836722-FDF3-4AE7-9D0F-0AFFE37A1C5F}" srcOrd="3" destOrd="0" presId="urn:microsoft.com/office/officeart/2005/8/layout/hList7#1"/>
    <dgm:cxn modelId="{181CE87C-FC62-4E1F-A97B-EDDC8B66F37C}" type="presParOf" srcId="{B80923E9-394E-4028-8488-CF2781A3FCFC}" destId="{C2957453-E659-4C72-B5DE-FBEFDF97828E}" srcOrd="3" destOrd="0" presId="urn:microsoft.com/office/officeart/2005/8/layout/hList7#1"/>
    <dgm:cxn modelId="{093BA909-F045-4185-A226-83399B2D2801}" type="presParOf" srcId="{B80923E9-394E-4028-8488-CF2781A3FCFC}" destId="{69AB0D3C-E77D-43F4-BC81-0E4CC7D38F67}" srcOrd="4" destOrd="0" presId="urn:microsoft.com/office/officeart/2005/8/layout/hList7#1"/>
    <dgm:cxn modelId="{97984F57-00E5-48BF-A01D-0F60DF0E1FB1}" type="presParOf" srcId="{69AB0D3C-E77D-43F4-BC81-0E4CC7D38F67}" destId="{B46793C3-F619-4519-9306-C421C9F037A4}" srcOrd="0" destOrd="0" presId="urn:microsoft.com/office/officeart/2005/8/layout/hList7#1"/>
    <dgm:cxn modelId="{6FA93122-FEF8-4008-A33D-C3C1A68F42D7}" type="presParOf" srcId="{69AB0D3C-E77D-43F4-BC81-0E4CC7D38F67}" destId="{3851ACE8-941B-4B66-8554-DF1587CE7F8F}" srcOrd="1" destOrd="0" presId="urn:microsoft.com/office/officeart/2005/8/layout/hList7#1"/>
    <dgm:cxn modelId="{DA989E08-B29C-4752-A849-6F0F232D8A66}" type="presParOf" srcId="{69AB0D3C-E77D-43F4-BC81-0E4CC7D38F67}" destId="{453533A6-6BD5-4BA2-8866-E26C4347997C}" srcOrd="2" destOrd="0" presId="urn:microsoft.com/office/officeart/2005/8/layout/hList7#1"/>
    <dgm:cxn modelId="{41757D9D-7F1A-4B86-A41D-8F4453383B38}" type="presParOf" srcId="{69AB0D3C-E77D-43F4-BC81-0E4CC7D38F67}" destId="{EDB48A22-B3EF-4136-98D1-B8446137E193}" srcOrd="3" destOrd="0" presId="urn:microsoft.com/office/officeart/2005/8/layout/hList7#1"/>
    <dgm:cxn modelId="{56039673-D1FB-4770-B92F-737A6C2A4AC1}" type="presParOf" srcId="{B80923E9-394E-4028-8488-CF2781A3FCFC}" destId="{1D9C46F4-A550-4A8A-B1E7-C0ED51AEA341}" srcOrd="5" destOrd="0" presId="urn:microsoft.com/office/officeart/2005/8/layout/hList7#1"/>
    <dgm:cxn modelId="{2C308F7B-DF1A-4989-BC1D-294A1CDEE8CB}" type="presParOf" srcId="{B80923E9-394E-4028-8488-CF2781A3FCFC}" destId="{633BCE46-8E5A-48F6-8E5B-36CF1B4A991A}" srcOrd="6" destOrd="0" presId="urn:microsoft.com/office/officeart/2005/8/layout/hList7#1"/>
    <dgm:cxn modelId="{6E1ADB9B-1E32-425B-AF92-78A1856702B0}" type="presParOf" srcId="{633BCE46-8E5A-48F6-8E5B-36CF1B4A991A}" destId="{73DD913C-7DC3-420B-84D0-859777E061B6}" srcOrd="0" destOrd="0" presId="urn:microsoft.com/office/officeart/2005/8/layout/hList7#1"/>
    <dgm:cxn modelId="{FEC053F6-656E-4C86-9E9A-89F6BD8175EE}" type="presParOf" srcId="{633BCE46-8E5A-48F6-8E5B-36CF1B4A991A}" destId="{F1E6C64B-3A25-484E-96D2-33380FD1D6C8}" srcOrd="1" destOrd="0" presId="urn:microsoft.com/office/officeart/2005/8/layout/hList7#1"/>
    <dgm:cxn modelId="{060DE78D-2CE1-4CA3-8E27-01388BEA1DCD}" type="presParOf" srcId="{633BCE46-8E5A-48F6-8E5B-36CF1B4A991A}" destId="{77438AAB-4F78-4F9F-A1ED-2706931FF974}" srcOrd="2" destOrd="0" presId="urn:microsoft.com/office/officeart/2005/8/layout/hList7#1"/>
    <dgm:cxn modelId="{C5481DA3-7720-49A4-940D-1E02C41F4594}" type="presParOf" srcId="{633BCE46-8E5A-48F6-8E5B-36CF1B4A991A}" destId="{5A32EED6-1710-4EA6-8545-14233AF71EA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65F0A-FA44-4EC6-A618-8871D790B2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8D3EA2-3D97-41DC-9AC4-3346F3A81F14}">
      <dgm:prSet/>
      <dgm:spPr/>
      <dgm:t>
        <a:bodyPr/>
        <a:lstStyle/>
        <a:p>
          <a:endParaRPr lang="ru-RU" dirty="0"/>
        </a:p>
      </dgm:t>
    </dgm:pt>
    <dgm:pt modelId="{3B940EA4-3985-44A7-9B0A-8EE2AD140A05}" type="parTrans" cxnId="{F71EB506-702C-4C64-83E8-50D8E61D85F7}">
      <dgm:prSet/>
      <dgm:spPr/>
      <dgm:t>
        <a:bodyPr/>
        <a:lstStyle/>
        <a:p>
          <a:endParaRPr lang="ru-RU"/>
        </a:p>
      </dgm:t>
    </dgm:pt>
    <dgm:pt modelId="{F06F263E-960D-4097-9C11-BD2A01D31894}" type="sibTrans" cxnId="{F71EB506-702C-4C64-83E8-50D8E61D85F7}">
      <dgm:prSet/>
      <dgm:spPr/>
      <dgm:t>
        <a:bodyPr/>
        <a:lstStyle/>
        <a:p>
          <a:endParaRPr lang="ru-RU"/>
        </a:p>
      </dgm:t>
    </dgm:pt>
    <dgm:pt modelId="{C559CD7A-AD21-4DCE-880A-07BF9918353F}">
      <dgm:prSet/>
      <dgm:spPr/>
      <dgm:t>
        <a:bodyPr/>
        <a:lstStyle/>
        <a:p>
          <a:r>
            <a:rPr lang="ru-RU"/>
            <a:t>заявление родителей</a:t>
          </a:r>
        </a:p>
      </dgm:t>
    </dgm:pt>
    <dgm:pt modelId="{FC23D136-F159-4F0B-8709-855DD858927A}" type="parTrans" cxnId="{D178341A-37E6-43B5-88E8-1B8E8374341D}">
      <dgm:prSet/>
      <dgm:spPr/>
      <dgm:t>
        <a:bodyPr/>
        <a:lstStyle/>
        <a:p>
          <a:endParaRPr lang="ru-RU"/>
        </a:p>
      </dgm:t>
    </dgm:pt>
    <dgm:pt modelId="{7D756F6D-85CE-4221-BE6E-DAF38CFD68B7}" type="sibTrans" cxnId="{D178341A-37E6-43B5-88E8-1B8E8374341D}">
      <dgm:prSet/>
      <dgm:spPr/>
      <dgm:t>
        <a:bodyPr/>
        <a:lstStyle/>
        <a:p>
          <a:endParaRPr lang="ru-RU"/>
        </a:p>
      </dgm:t>
    </dgm:pt>
    <dgm:pt modelId="{CBCA4E83-6E3B-470B-ACDA-BEFF6B6D3762}">
      <dgm:prSet/>
      <dgm:spPr/>
      <dgm:t>
        <a:bodyPr/>
        <a:lstStyle/>
        <a:p>
          <a:r>
            <a:rPr lang="ru-RU" dirty="0"/>
            <a:t>заключение медицинской организации,</a:t>
          </a:r>
        </a:p>
      </dgm:t>
    </dgm:pt>
    <dgm:pt modelId="{7149CE3C-FBDC-459C-8E91-6EC027B6DF82}" type="parTrans" cxnId="{D814D3D7-A5C7-4F53-AB35-87EF44E3C469}">
      <dgm:prSet/>
      <dgm:spPr/>
      <dgm:t>
        <a:bodyPr/>
        <a:lstStyle/>
        <a:p>
          <a:endParaRPr lang="ru-RU"/>
        </a:p>
      </dgm:t>
    </dgm:pt>
    <dgm:pt modelId="{2940357D-AD51-4DE2-AC22-D61CDE71259F}" type="sibTrans" cxnId="{D814D3D7-A5C7-4F53-AB35-87EF44E3C469}">
      <dgm:prSet/>
      <dgm:spPr/>
      <dgm:t>
        <a:bodyPr/>
        <a:lstStyle/>
        <a:p>
          <a:endParaRPr lang="ru-RU"/>
        </a:p>
      </dgm:t>
    </dgm:pt>
    <dgm:pt modelId="{9E77975C-93F6-476D-AA5B-761D9E64F065}">
      <dgm:prSet/>
      <dgm:spPr/>
      <dgm:t>
        <a:bodyPr/>
        <a:lstStyle/>
        <a:p>
          <a:r>
            <a:rPr lang="ru-RU"/>
            <a:t>заключение психолого-медико-педагогической комиссии,  договор об оказании образовательных услуг,</a:t>
          </a:r>
        </a:p>
      </dgm:t>
    </dgm:pt>
    <dgm:pt modelId="{0CC63542-E561-4D69-BAD1-BBEF1D270707}" type="parTrans" cxnId="{4B0037FE-2005-4363-8F8F-2E6764C3111A}">
      <dgm:prSet/>
      <dgm:spPr/>
      <dgm:t>
        <a:bodyPr/>
        <a:lstStyle/>
        <a:p>
          <a:endParaRPr lang="ru-RU"/>
        </a:p>
      </dgm:t>
    </dgm:pt>
    <dgm:pt modelId="{AE7337C1-DDD5-40D3-AFBB-6904FE523FEA}" type="sibTrans" cxnId="{4B0037FE-2005-4363-8F8F-2E6764C3111A}">
      <dgm:prSet/>
      <dgm:spPr/>
      <dgm:t>
        <a:bodyPr/>
        <a:lstStyle/>
        <a:p>
          <a:endParaRPr lang="ru-RU"/>
        </a:p>
      </dgm:t>
    </dgm:pt>
    <dgm:pt modelId="{3384B513-73A1-46A4-A525-4EF868E1F582}">
      <dgm:prSet/>
      <dgm:spPr/>
      <dgm:t>
        <a:bodyPr/>
        <a:lstStyle/>
        <a:p>
          <a:r>
            <a:rPr lang="ru-RU" dirty="0"/>
            <a:t>приказ ОО,</a:t>
          </a:r>
        </a:p>
      </dgm:t>
    </dgm:pt>
    <dgm:pt modelId="{0908B01C-C28C-4AEF-B833-7A33386C1CD6}" type="parTrans" cxnId="{93F5634F-71C4-477D-A4FE-73C433D4B3AC}">
      <dgm:prSet/>
      <dgm:spPr/>
      <dgm:t>
        <a:bodyPr/>
        <a:lstStyle/>
        <a:p>
          <a:endParaRPr lang="ru-RU"/>
        </a:p>
      </dgm:t>
    </dgm:pt>
    <dgm:pt modelId="{298AB3B4-85FC-4E97-A8D5-F0E2686C794E}" type="sibTrans" cxnId="{93F5634F-71C4-477D-A4FE-73C433D4B3AC}">
      <dgm:prSet/>
      <dgm:spPr/>
      <dgm:t>
        <a:bodyPr/>
        <a:lstStyle/>
        <a:p>
          <a:endParaRPr lang="ru-RU"/>
        </a:p>
      </dgm:t>
    </dgm:pt>
    <dgm:pt modelId="{28743856-0512-4B7F-98FF-CDC9538E5EBE}">
      <dgm:prSet/>
      <dgm:spPr/>
      <dgm:t>
        <a:bodyPr/>
        <a:lstStyle/>
        <a:p>
          <a:r>
            <a:rPr lang="ru-RU"/>
            <a:t>индивидуальный учебный план или СИПР,  календарный учебный график,  индивидуальное расписание занятий.</a:t>
          </a:r>
        </a:p>
      </dgm:t>
    </dgm:pt>
    <dgm:pt modelId="{360966E0-973F-4B0D-A5F9-CC6834D39DB7}" type="parTrans" cxnId="{375165EE-383A-418F-A550-C4D281DB59FE}">
      <dgm:prSet/>
      <dgm:spPr/>
      <dgm:t>
        <a:bodyPr/>
        <a:lstStyle/>
        <a:p>
          <a:endParaRPr lang="ru-RU"/>
        </a:p>
      </dgm:t>
    </dgm:pt>
    <dgm:pt modelId="{F5400010-F1B8-4A0D-A21C-B65E081F7A30}" type="sibTrans" cxnId="{375165EE-383A-418F-A550-C4D281DB59FE}">
      <dgm:prSet/>
      <dgm:spPr/>
      <dgm:t>
        <a:bodyPr/>
        <a:lstStyle/>
        <a:p>
          <a:endParaRPr lang="ru-RU"/>
        </a:p>
      </dgm:t>
    </dgm:pt>
    <dgm:pt modelId="{553FDD51-0D41-4A28-9F29-6987E3EC7394}" type="pres">
      <dgm:prSet presAssocID="{3C565F0A-FA44-4EC6-A618-8871D790B2C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F7538A-D18C-4FA0-AF90-CB6A5C288262}" type="pres">
      <dgm:prSet presAssocID="{3C565F0A-FA44-4EC6-A618-8871D790B2C4}" presName="arrow" presStyleLbl="bgShp" presStyleIdx="0" presStyleCnt="1" custScaleX="115340"/>
      <dgm:spPr/>
    </dgm:pt>
    <dgm:pt modelId="{B71C8DBF-2018-4907-93A1-BCEE291E2A51}" type="pres">
      <dgm:prSet presAssocID="{3C565F0A-FA44-4EC6-A618-8871D790B2C4}" presName="linearProcess" presStyleCnt="0"/>
      <dgm:spPr/>
    </dgm:pt>
    <dgm:pt modelId="{0464826B-D02E-4821-BAD9-0BF0F79EFCA4}" type="pres">
      <dgm:prSet presAssocID="{FA8D3EA2-3D97-41DC-9AC4-3346F3A81F14}" presName="textNode" presStyleLbl="node1" presStyleIdx="0" presStyleCnt="1" custScaleX="108031" custScaleY="121428" custLinFactNeighborX="-20462" custLinFactNeighborY="-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36E06-D1CB-4E06-8FE9-35B29605DFA4}" type="presOf" srcId="{CBCA4E83-6E3B-470B-ACDA-BEFF6B6D3762}" destId="{0464826B-D02E-4821-BAD9-0BF0F79EFCA4}" srcOrd="0" destOrd="2" presId="urn:microsoft.com/office/officeart/2005/8/layout/hProcess9"/>
    <dgm:cxn modelId="{FABA7A15-3A81-48A8-BC00-EA9E62CC14D2}" type="presOf" srcId="{9E77975C-93F6-476D-AA5B-761D9E64F065}" destId="{0464826B-D02E-4821-BAD9-0BF0F79EFCA4}" srcOrd="0" destOrd="3" presId="urn:microsoft.com/office/officeart/2005/8/layout/hProcess9"/>
    <dgm:cxn modelId="{E4A43CAC-2334-4016-8721-4BEBDC2F56D5}" type="presOf" srcId="{3384B513-73A1-46A4-A525-4EF868E1F582}" destId="{0464826B-D02E-4821-BAD9-0BF0F79EFCA4}" srcOrd="0" destOrd="4" presId="urn:microsoft.com/office/officeart/2005/8/layout/hProcess9"/>
    <dgm:cxn modelId="{D178341A-37E6-43B5-88E8-1B8E8374341D}" srcId="{FA8D3EA2-3D97-41DC-9AC4-3346F3A81F14}" destId="{C559CD7A-AD21-4DCE-880A-07BF9918353F}" srcOrd="0" destOrd="0" parTransId="{FC23D136-F159-4F0B-8709-855DD858927A}" sibTransId="{7D756F6D-85CE-4221-BE6E-DAF38CFD68B7}"/>
    <dgm:cxn modelId="{D814D3D7-A5C7-4F53-AB35-87EF44E3C469}" srcId="{FA8D3EA2-3D97-41DC-9AC4-3346F3A81F14}" destId="{CBCA4E83-6E3B-470B-ACDA-BEFF6B6D3762}" srcOrd="1" destOrd="0" parTransId="{7149CE3C-FBDC-459C-8E91-6EC027B6DF82}" sibTransId="{2940357D-AD51-4DE2-AC22-D61CDE71259F}"/>
    <dgm:cxn modelId="{4B0037FE-2005-4363-8F8F-2E6764C3111A}" srcId="{FA8D3EA2-3D97-41DC-9AC4-3346F3A81F14}" destId="{9E77975C-93F6-476D-AA5B-761D9E64F065}" srcOrd="2" destOrd="0" parTransId="{0CC63542-E561-4D69-BAD1-BBEF1D270707}" sibTransId="{AE7337C1-DDD5-40D3-AFBB-6904FE523FEA}"/>
    <dgm:cxn modelId="{F71EB506-702C-4C64-83E8-50D8E61D85F7}" srcId="{3C565F0A-FA44-4EC6-A618-8871D790B2C4}" destId="{FA8D3EA2-3D97-41DC-9AC4-3346F3A81F14}" srcOrd="0" destOrd="0" parTransId="{3B940EA4-3985-44A7-9B0A-8EE2AD140A05}" sibTransId="{F06F263E-960D-4097-9C11-BD2A01D31894}"/>
    <dgm:cxn modelId="{4583F9B8-EBB3-475B-BD20-49CD11A05726}" type="presOf" srcId="{FA8D3EA2-3D97-41DC-9AC4-3346F3A81F14}" destId="{0464826B-D02E-4821-BAD9-0BF0F79EFCA4}" srcOrd="0" destOrd="0" presId="urn:microsoft.com/office/officeart/2005/8/layout/hProcess9"/>
    <dgm:cxn modelId="{93F5634F-71C4-477D-A4FE-73C433D4B3AC}" srcId="{FA8D3EA2-3D97-41DC-9AC4-3346F3A81F14}" destId="{3384B513-73A1-46A4-A525-4EF868E1F582}" srcOrd="3" destOrd="0" parTransId="{0908B01C-C28C-4AEF-B833-7A33386C1CD6}" sibTransId="{298AB3B4-85FC-4E97-A8D5-F0E2686C794E}"/>
    <dgm:cxn modelId="{375165EE-383A-418F-A550-C4D281DB59FE}" srcId="{FA8D3EA2-3D97-41DC-9AC4-3346F3A81F14}" destId="{28743856-0512-4B7F-98FF-CDC9538E5EBE}" srcOrd="4" destOrd="0" parTransId="{360966E0-973F-4B0D-A5F9-CC6834D39DB7}" sibTransId="{F5400010-F1B8-4A0D-A21C-B65E081F7A30}"/>
    <dgm:cxn modelId="{1A49EAA5-5950-4842-8902-D2A18F7B1257}" type="presOf" srcId="{28743856-0512-4B7F-98FF-CDC9538E5EBE}" destId="{0464826B-D02E-4821-BAD9-0BF0F79EFCA4}" srcOrd="0" destOrd="5" presId="urn:microsoft.com/office/officeart/2005/8/layout/hProcess9"/>
    <dgm:cxn modelId="{E480BAFA-EA09-4B52-9151-90A73E151B41}" type="presOf" srcId="{C559CD7A-AD21-4DCE-880A-07BF9918353F}" destId="{0464826B-D02E-4821-BAD9-0BF0F79EFCA4}" srcOrd="0" destOrd="1" presId="urn:microsoft.com/office/officeart/2005/8/layout/hProcess9"/>
    <dgm:cxn modelId="{DD370C20-30D7-4089-A1CE-990BC8B48728}" type="presOf" srcId="{3C565F0A-FA44-4EC6-A618-8871D790B2C4}" destId="{553FDD51-0D41-4A28-9F29-6987E3EC7394}" srcOrd="0" destOrd="0" presId="urn:microsoft.com/office/officeart/2005/8/layout/hProcess9"/>
    <dgm:cxn modelId="{4D4C94CF-4896-4A5D-9518-35EC186963B3}" type="presParOf" srcId="{553FDD51-0D41-4A28-9F29-6987E3EC7394}" destId="{DBF7538A-D18C-4FA0-AF90-CB6A5C288262}" srcOrd="0" destOrd="0" presId="urn:microsoft.com/office/officeart/2005/8/layout/hProcess9"/>
    <dgm:cxn modelId="{327CD987-9DFB-4E28-BA45-19ABD2B18231}" type="presParOf" srcId="{553FDD51-0D41-4A28-9F29-6987E3EC7394}" destId="{B71C8DBF-2018-4907-93A1-BCEE291E2A51}" srcOrd="1" destOrd="0" presId="urn:microsoft.com/office/officeart/2005/8/layout/hProcess9"/>
    <dgm:cxn modelId="{6C3BA274-F2B5-4E94-B22A-6C8579FCB2AC}" type="presParOf" srcId="{B71C8DBF-2018-4907-93A1-BCEE291E2A51}" destId="{0464826B-D02E-4821-BAD9-0BF0F79EFCA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7CD33A-BF6D-4F49-B523-F57778DFC860}">
      <dsp:nvSpPr>
        <dsp:cNvPr id="0" name=""/>
        <dsp:cNvSpPr/>
      </dsp:nvSpPr>
      <dsp:spPr>
        <a:xfrm>
          <a:off x="2665" y="0"/>
          <a:ext cx="2793373" cy="4527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создание специальных условий для успешного освоения учащимися  основных общеобразовательных программ, адаптированных для их обучения</a:t>
          </a:r>
        </a:p>
      </dsp:txBody>
      <dsp:txXfrm>
        <a:off x="2665" y="1810968"/>
        <a:ext cx="2793373" cy="1810968"/>
      </dsp:txXfrm>
    </dsp:sp>
    <dsp:sp modelId="{A3AAB58A-9E5D-4EF2-AE0B-435BC6E7434C}">
      <dsp:nvSpPr>
        <dsp:cNvPr id="0" name=""/>
        <dsp:cNvSpPr/>
      </dsp:nvSpPr>
      <dsp:spPr>
        <a:xfrm>
          <a:off x="645536" y="305461"/>
          <a:ext cx="1507631" cy="14399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0C95-1CB4-40C2-95C8-5806A6D925E6}">
      <dsp:nvSpPr>
        <dsp:cNvPr id="0" name=""/>
        <dsp:cNvSpPr/>
      </dsp:nvSpPr>
      <dsp:spPr>
        <a:xfrm>
          <a:off x="2879839" y="0"/>
          <a:ext cx="2793373" cy="4527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создание специальных условий для успешного освоения учащимися  дополнительных общеобразовательных программам, адаптированных для их  обучения</a:t>
          </a:r>
        </a:p>
      </dsp:txBody>
      <dsp:txXfrm>
        <a:off x="2879839" y="1810968"/>
        <a:ext cx="2793373" cy="1810968"/>
      </dsp:txXfrm>
    </dsp:sp>
    <dsp:sp modelId="{EB836722-FDF3-4AE7-9D0F-0AFFE37A1C5F}">
      <dsp:nvSpPr>
        <dsp:cNvPr id="0" name=""/>
        <dsp:cNvSpPr/>
      </dsp:nvSpPr>
      <dsp:spPr>
        <a:xfrm>
          <a:off x="3522710" y="271645"/>
          <a:ext cx="1507631" cy="15076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793C3-F619-4519-9306-C421C9F037A4}">
      <dsp:nvSpPr>
        <dsp:cNvPr id="0" name=""/>
        <dsp:cNvSpPr/>
      </dsp:nvSpPr>
      <dsp:spPr>
        <a:xfrm>
          <a:off x="5757014" y="0"/>
          <a:ext cx="2793373" cy="4527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создание специальных условий для реализации программ воспитания  учащихся</a:t>
          </a:r>
        </a:p>
      </dsp:txBody>
      <dsp:txXfrm>
        <a:off x="5757014" y="1810968"/>
        <a:ext cx="2793373" cy="1810968"/>
      </dsp:txXfrm>
    </dsp:sp>
    <dsp:sp modelId="{EDB48A22-B3EF-4136-98D1-B8446137E193}">
      <dsp:nvSpPr>
        <dsp:cNvPr id="0" name=""/>
        <dsp:cNvSpPr/>
      </dsp:nvSpPr>
      <dsp:spPr>
        <a:xfrm>
          <a:off x="6399885" y="271645"/>
          <a:ext cx="1507631" cy="150763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D913C-7DC3-420B-84D0-859777E061B6}">
      <dsp:nvSpPr>
        <dsp:cNvPr id="0" name=""/>
        <dsp:cNvSpPr/>
      </dsp:nvSpPr>
      <dsp:spPr>
        <a:xfrm>
          <a:off x="8634189" y="0"/>
          <a:ext cx="2793373" cy="4527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создание специальных условий для социализации учащихся</a:t>
          </a:r>
        </a:p>
      </dsp:txBody>
      <dsp:txXfrm>
        <a:off x="8634189" y="1810968"/>
        <a:ext cx="2793373" cy="1810968"/>
      </dsp:txXfrm>
    </dsp:sp>
    <dsp:sp modelId="{5A32EED6-1710-4EA6-8545-14233AF71EAC}">
      <dsp:nvSpPr>
        <dsp:cNvPr id="0" name=""/>
        <dsp:cNvSpPr/>
      </dsp:nvSpPr>
      <dsp:spPr>
        <a:xfrm>
          <a:off x="9277060" y="271645"/>
          <a:ext cx="1507631" cy="150763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44917-CB88-4246-8398-304C5ECEB45B}">
      <dsp:nvSpPr>
        <dsp:cNvPr id="0" name=""/>
        <dsp:cNvSpPr/>
      </dsp:nvSpPr>
      <dsp:spPr>
        <a:xfrm>
          <a:off x="457209" y="3621937"/>
          <a:ext cx="10515809" cy="67911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F7538A-D18C-4FA0-AF90-CB6A5C288262}">
      <dsp:nvSpPr>
        <dsp:cNvPr id="0" name=""/>
        <dsp:cNvSpPr/>
      </dsp:nvSpPr>
      <dsp:spPr>
        <a:xfrm>
          <a:off x="76208" y="0"/>
          <a:ext cx="7619983" cy="53339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4826B-D02E-4821-BAD9-0BF0F79EFCA4}">
      <dsp:nvSpPr>
        <dsp:cNvPr id="0" name=""/>
        <dsp:cNvSpPr/>
      </dsp:nvSpPr>
      <dsp:spPr>
        <a:xfrm>
          <a:off x="0" y="1295414"/>
          <a:ext cx="6008817" cy="2590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заявление родителей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заключение медицинской организации,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заключение психолого-медико-педагогической комиссии,  договор об оказании образовательных услуг,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приказ ОО,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/>
            <a:t>индивидуальный учебный план или СИПР,  календарный учебный график,  индивидуальное расписание занятий.</a:t>
          </a:r>
        </a:p>
      </dsp:txBody>
      <dsp:txXfrm>
        <a:off x="0" y="1295414"/>
        <a:ext cx="6008817" cy="2590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73221" y="224993"/>
            <a:ext cx="5845556" cy="451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962025"/>
          </a:xfrm>
          <a:custGeom>
            <a:avLst/>
            <a:gdLst/>
            <a:ahLst/>
            <a:cxnLst/>
            <a:rect l="l" t="t" r="r" b="b"/>
            <a:pathLst>
              <a:path w="12192000" h="962025">
                <a:moveTo>
                  <a:pt x="0" y="962025"/>
                </a:moveTo>
                <a:lnTo>
                  <a:pt x="12192000" y="962025"/>
                </a:lnTo>
                <a:lnTo>
                  <a:pt x="12192000" y="0"/>
                </a:lnTo>
                <a:lnTo>
                  <a:pt x="0" y="0"/>
                </a:lnTo>
                <a:lnTo>
                  <a:pt x="0" y="962025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1000125"/>
          </a:xfrm>
          <a:custGeom>
            <a:avLst/>
            <a:gdLst/>
            <a:ahLst/>
            <a:cxnLst/>
            <a:rect l="l" t="t" r="r" b="b"/>
            <a:pathLst>
              <a:path w="12192000" h="1000125">
                <a:moveTo>
                  <a:pt x="12192000" y="0"/>
                </a:moveTo>
                <a:lnTo>
                  <a:pt x="12185650" y="0"/>
                </a:lnTo>
                <a:lnTo>
                  <a:pt x="12185650" y="6350"/>
                </a:lnTo>
                <a:lnTo>
                  <a:pt x="12185650" y="962025"/>
                </a:lnTo>
                <a:lnTo>
                  <a:pt x="6350" y="962025"/>
                </a:lnTo>
                <a:lnTo>
                  <a:pt x="6350" y="6350"/>
                </a:lnTo>
                <a:lnTo>
                  <a:pt x="12185650" y="6350"/>
                </a:lnTo>
                <a:lnTo>
                  <a:pt x="12185650" y="0"/>
                </a:lnTo>
                <a:lnTo>
                  <a:pt x="6350" y="0"/>
                </a:lnTo>
                <a:lnTo>
                  <a:pt x="0" y="0"/>
                </a:lnTo>
                <a:lnTo>
                  <a:pt x="0" y="6350"/>
                </a:lnTo>
                <a:lnTo>
                  <a:pt x="0" y="962025"/>
                </a:lnTo>
                <a:lnTo>
                  <a:pt x="0" y="1000125"/>
                </a:lnTo>
                <a:lnTo>
                  <a:pt x="6350" y="1000125"/>
                </a:lnTo>
                <a:lnTo>
                  <a:pt x="12185650" y="1000125"/>
                </a:lnTo>
                <a:lnTo>
                  <a:pt x="12191987" y="1000125"/>
                </a:lnTo>
                <a:lnTo>
                  <a:pt x="12192000" y="9620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rulaws.ru/laws/Federalnyy-zakon-ot-24.11.1995-N-181-FZ/" TargetMode="External"/><Relationship Id="rId7" Type="http://schemas.openxmlformats.org/officeDocument/2006/relationships/hyperlink" Target="https://rulaws.ru/acts/Pismo-Rosobrnadzora-ot-07.08.2018-N-05-283/" TargetMode="External"/><Relationship Id="rId2" Type="http://schemas.openxmlformats.org/officeDocument/2006/relationships/hyperlink" Target="https://rulaws.ru/laws/Federalnyy-zakon-ot-29.12.2012-N-273-FZ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ulaws.ru/acts/Rasporyazhenie-Minprosvescheniya-Rossii-ot-09.09.2019-N-R-93/" TargetMode="External"/><Relationship Id="rId5" Type="http://schemas.openxmlformats.org/officeDocument/2006/relationships/hyperlink" Target="https://rulaws.ru/acts/Prikaz-Minprosvescheniya-Rossii-ot-22.03.2021-N-115/" TargetMode="External"/><Relationship Id="rId4" Type="http://schemas.openxmlformats.org/officeDocument/2006/relationships/hyperlink" Target="https://rulaws.ru/acts/Prikaz-Minzdrava-Rossii-ot-30.06.2016-N-436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60160"/>
            <a:ext cx="12192000" cy="1000125"/>
            <a:chOff x="0" y="0"/>
            <a:chExt cx="12192000" cy="100012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962025"/>
            </a:xfrm>
            <a:custGeom>
              <a:avLst/>
              <a:gdLst/>
              <a:ahLst/>
              <a:cxnLst/>
              <a:rect l="l" t="t" r="r" b="b"/>
              <a:pathLst>
                <a:path w="12192000" h="962025">
                  <a:moveTo>
                    <a:pt x="0" y="962025"/>
                  </a:moveTo>
                  <a:lnTo>
                    <a:pt x="12192000" y="96202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1000125"/>
            </a:xfrm>
            <a:custGeom>
              <a:avLst/>
              <a:gdLst/>
              <a:ahLst/>
              <a:cxnLst/>
              <a:rect l="l" t="t" r="r" b="b"/>
              <a:pathLst>
                <a:path w="12192000" h="1000125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962025"/>
                  </a:lnTo>
                  <a:lnTo>
                    <a:pt x="6350" y="962025"/>
                  </a:lnTo>
                  <a:lnTo>
                    <a:pt x="6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962025"/>
                  </a:lnTo>
                  <a:lnTo>
                    <a:pt x="0" y="1000125"/>
                  </a:lnTo>
                  <a:lnTo>
                    <a:pt x="6350" y="1000125"/>
                  </a:lnTo>
                  <a:lnTo>
                    <a:pt x="12185650" y="1000125"/>
                  </a:lnTo>
                  <a:lnTo>
                    <a:pt x="12191987" y="1000125"/>
                  </a:lnTo>
                  <a:lnTo>
                    <a:pt x="12192000" y="9620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291710-59C6-4E5E-8678-595C6CB40B3A}"/>
              </a:ext>
            </a:extLst>
          </p:cNvPr>
          <p:cNvSpPr/>
          <p:nvPr/>
        </p:nvSpPr>
        <p:spPr>
          <a:xfrm>
            <a:off x="76200" y="136955"/>
            <a:ext cx="1203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430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Государственное бюджетное общеобразовательное учреждение Самарской области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4303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/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4303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430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средняя общеобразовательная школа № 1 «Образовательный центр» имени 21 армии Вооруженных сил СССР п.г.т. Стройкерамика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4303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/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4303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</a:b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430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муниципального района Волжский Самарской области</a:t>
            </a:r>
            <a:b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4303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1795417-078A-4082-96D9-AC16ABD4F032}"/>
              </a:ext>
            </a:extLst>
          </p:cNvPr>
          <p:cNvSpPr/>
          <p:nvPr/>
        </p:nvSpPr>
        <p:spPr>
          <a:xfrm>
            <a:off x="457200" y="3048000"/>
            <a:ext cx="1150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Территориальный методический семинар</a:t>
            </a:r>
          </a:p>
          <a:p>
            <a:pPr algn="ctr"/>
            <a:r>
              <a:rPr lang="ru-RU" sz="3600" i="1" kern="150" dirty="0" smtClean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«Организации </a:t>
            </a:r>
            <a:r>
              <a:rPr lang="ru-RU" sz="3600" i="1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образовательного процесса обучающихся с ОВЗ на дому в </a:t>
            </a:r>
          </a:p>
          <a:p>
            <a:pPr algn="ctr"/>
            <a:r>
              <a:rPr lang="ru-RU" sz="3600" i="1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ГБОУ СОШ №1 «ОЦ» п.г.т. Стройкерамика»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72BE178-9BCB-4CFF-B69F-FE3EF484C5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157288"/>
            <a:ext cx="3315221" cy="1890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545591" y="1257287"/>
            <a:ext cx="5920740" cy="5535295"/>
            <a:chOff x="545591" y="1257287"/>
            <a:chExt cx="5920740" cy="5535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591" y="1257287"/>
              <a:ext cx="5920740" cy="55351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974" y="1412875"/>
              <a:ext cx="5407025" cy="502602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789801" y="1412875"/>
            <a:ext cx="4792599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104775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12121"/>
                </a:solidFill>
                <a:latin typeface="Times New Roman"/>
                <a:cs typeface="Times New Roman"/>
              </a:rPr>
              <a:t>Индивидуальный</a:t>
            </a:r>
            <a:r>
              <a:rPr sz="1800" b="1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12121"/>
                </a:solidFill>
                <a:latin typeface="Times New Roman"/>
                <a:cs typeface="Times New Roman"/>
              </a:rPr>
              <a:t>учебный</a:t>
            </a:r>
            <a:r>
              <a:rPr sz="1800" b="1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12121"/>
                </a:solidFill>
                <a:latin typeface="Times New Roman"/>
                <a:cs typeface="Times New Roman"/>
              </a:rPr>
              <a:t>план/СИПР </a:t>
            </a:r>
            <a:r>
              <a:rPr sz="1800" b="1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разрабатывается</a:t>
            </a:r>
            <a:r>
              <a:rPr sz="1800" spc="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психолого-педагогическим </a:t>
            </a:r>
            <a:r>
              <a:rPr sz="1800" spc="-43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5" dirty="0" err="1">
                <a:solidFill>
                  <a:srgbClr val="212121"/>
                </a:solidFill>
                <a:latin typeface="Times New Roman"/>
                <a:cs typeface="Times New Roman"/>
              </a:rPr>
              <a:t>консилиумом</a:t>
            </a:r>
            <a:r>
              <a:rPr sz="18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с</a:t>
            </a:r>
            <a:r>
              <a:rPr sz="180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учетом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требований</a:t>
            </a:r>
            <a:r>
              <a:rPr sz="18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федерального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800" spc="-43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образовательного 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стандарта 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начального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 общего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образования</a:t>
            </a:r>
            <a:r>
              <a:rPr sz="1800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обучающихся</a:t>
            </a:r>
            <a:r>
              <a:rPr sz="18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с</a:t>
            </a:r>
            <a:endParaRPr sz="1800" dirty="0">
              <a:latin typeface="Times New Roman"/>
              <a:cs typeface="Times New Roman"/>
            </a:endParaRPr>
          </a:p>
          <a:p>
            <a:pPr marL="262890" marR="254000" indent="19812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ОВЗ/федерального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образовательного 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стандарта образования </a:t>
            </a:r>
            <a:r>
              <a:rPr sz="1800" spc="-43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обучающихся</a:t>
            </a:r>
            <a:r>
              <a:rPr sz="1800" spc="2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с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умственной</a:t>
            </a:r>
            <a:r>
              <a:rPr sz="1800" spc="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212121"/>
                </a:solidFill>
                <a:latin typeface="Times New Roman"/>
                <a:cs typeface="Times New Roman"/>
              </a:rPr>
              <a:t>отсталостью</a:t>
            </a:r>
            <a:endParaRPr sz="1800" dirty="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(интеллектуальными</a:t>
            </a:r>
            <a:endParaRPr sz="18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нарушениями)/федерального</a:t>
            </a:r>
            <a:endParaRPr sz="18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99700"/>
              </a:lnSpc>
              <a:spcBef>
                <a:spcPts val="5"/>
              </a:spcBef>
            </a:pPr>
            <a:r>
              <a:rPr sz="1800" spc="-20" dirty="0">
                <a:solidFill>
                  <a:srgbClr val="212121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18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образовательного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 стандарта </a:t>
            </a:r>
            <a:r>
              <a:rPr sz="1800" spc="-434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основного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общего 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образования, отражает </a:t>
            </a:r>
            <a:r>
              <a:rPr sz="1800" dirty="0">
                <a:solidFill>
                  <a:srgbClr val="212121"/>
                </a:solidFill>
                <a:latin typeface="Times New Roman"/>
                <a:cs typeface="Times New Roman"/>
              </a:rPr>
              <a:t>все </a:t>
            </a:r>
            <a:r>
              <a:rPr sz="18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обязательные</a:t>
            </a:r>
            <a:r>
              <a:rPr sz="1800" spc="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предметные</a:t>
            </a:r>
            <a:r>
              <a:rPr sz="18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области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212121"/>
                </a:solidFill>
                <a:latin typeface="Times New Roman"/>
                <a:cs typeface="Times New Roman"/>
              </a:rPr>
              <a:t>соответствующего</a:t>
            </a:r>
            <a:r>
              <a:rPr sz="1800" spc="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212121"/>
                </a:solidFill>
                <a:latin typeface="Times New Roman"/>
                <a:cs typeface="Times New Roman"/>
              </a:rPr>
              <a:t>уровня</a:t>
            </a:r>
            <a:r>
              <a:rPr sz="18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12121"/>
                </a:solidFill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1208436"/>
            <a:ext cx="9703329" cy="7795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95600" y="199537"/>
            <a:ext cx="7924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24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2276411"/>
            <a:ext cx="4953000" cy="2253822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7465" rIns="0" bIns="0" rtlCol="0">
            <a:spAutoFit/>
          </a:bodyPr>
          <a:lstStyle/>
          <a:p>
            <a:pPr marL="149860" marR="144145" indent="-1270" algn="just">
              <a:lnSpc>
                <a:spcPct val="100000"/>
              </a:lnSpc>
              <a:spcBef>
                <a:spcPts val="295"/>
              </a:spcBef>
            </a:pPr>
            <a:r>
              <a:rPr sz="24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</a:t>
            </a:r>
            <a:r>
              <a:rPr sz="24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sz="24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</a:t>
            </a:r>
            <a:r>
              <a:rPr sz="24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sz="2400" spc="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</a:t>
            </a:r>
            <a:r>
              <a:rPr sz="24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родителя(ей) </a:t>
            </a:r>
            <a:r>
              <a:rPr sz="2400" spc="-3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(законного(ых) </a:t>
            </a:r>
            <a:r>
              <a:rPr sz="2400" spc="-6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представителя(ей))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8315" marR="480695" algn="just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учащегося.</a:t>
            </a:r>
            <a:r>
              <a:rPr sz="2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</a:t>
            </a:r>
            <a:r>
              <a:rPr sz="2400" spc="-6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sz="2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</a:t>
            </a:r>
            <a:r>
              <a:rPr sz="24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sz="24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5275" y="2276411"/>
            <a:ext cx="6096000" cy="3694429"/>
          </a:xfrm>
          <a:custGeom>
            <a:avLst/>
            <a:gdLst/>
            <a:ahLst/>
            <a:cxnLst/>
            <a:rect l="l" t="t" r="r" b="b"/>
            <a:pathLst>
              <a:path w="6096000" h="3694429">
                <a:moveTo>
                  <a:pt x="6096000" y="0"/>
                </a:moveTo>
                <a:lnTo>
                  <a:pt x="0" y="0"/>
                </a:lnTo>
                <a:lnTo>
                  <a:pt x="0" y="3694176"/>
                </a:lnTo>
                <a:lnTo>
                  <a:pt x="6096000" y="3694176"/>
                </a:lnTo>
                <a:lnTo>
                  <a:pt x="6096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30111" y="2278634"/>
            <a:ext cx="59264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945005" algn="l"/>
                <a:tab pos="4594225" algn="l"/>
              </a:tabLst>
            </a:pP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	адаптированной	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r">
              <a:lnSpc>
                <a:spcPct val="100000"/>
              </a:lnSpc>
              <a:tabLst>
                <a:tab pos="2685415" algn="l"/>
                <a:tab pos="4225290" algn="l"/>
                <a:tab pos="4627880" algn="l"/>
                <a:tab pos="5295265" algn="l"/>
              </a:tabLst>
            </a:pP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1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spc="-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-7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spc="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sz="1800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800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ы,	в	</a:t>
            </a:r>
            <a:r>
              <a:rPr sz="1800" spc="-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5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1800" spc="-5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8111" y="2853309"/>
            <a:ext cx="588845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отдельной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объема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курса,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текущей, 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аттестацией,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проводимой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формах,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определенных 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планом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промежуточной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sz="1800" spc="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indent="447675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Персональные данные 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на </a:t>
            </a:r>
            <a:r>
              <a:rPr sz="1800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дому, 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</a:t>
            </a:r>
            <a:r>
              <a:rPr sz="1800" spc="-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 </a:t>
            </a:r>
            <a:r>
              <a:rPr sz="1800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триместр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(четверть), полугодие, 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sz="1800" spc="-4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sz="1800" spc="-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переводе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800" spc="-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sz="1800" spc="-1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r>
              <a:rPr sz="1800" spc="-1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выпуске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4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1800" spc="-3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5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sz="1800" spc="-2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вносятся</a:t>
            </a:r>
            <a:r>
              <a:rPr sz="1800" spc="-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sz="180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(электронный</a:t>
            </a:r>
            <a:r>
              <a:rPr sz="1800" spc="-1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журнал) </a:t>
            </a:r>
            <a:r>
              <a:rPr sz="18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20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</a:t>
            </a:r>
            <a:r>
              <a:rPr sz="1800" spc="13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10" dirty="0" err="1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sz="1800" spc="-5" dirty="0">
                <a:solidFill>
                  <a:srgbClr val="1F4E79"/>
                </a:solidFill>
                <a:uFill>
                  <a:solidFill>
                    <a:srgbClr val="1F4E79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6867" y="1664665"/>
            <a:ext cx="11224260" cy="38690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47345" algn="just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latin typeface="Times New Roman"/>
                <a:cs typeface="Times New Roman"/>
              </a:rPr>
              <a:t>Обучающиеся,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получающие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образование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на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дому,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включаются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во 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внеурочную </a:t>
            </a:r>
            <a:r>
              <a:rPr sz="2800" b="1" spc="-5" dirty="0">
                <a:latin typeface="Times New Roman"/>
                <a:cs typeface="Times New Roman"/>
              </a:rPr>
              <a:t>деятельность </a:t>
            </a:r>
            <a:r>
              <a:rPr sz="2800" dirty="0">
                <a:latin typeface="Times New Roman"/>
                <a:cs typeface="Times New Roman"/>
              </a:rPr>
              <a:t>(в </a:t>
            </a:r>
            <a:r>
              <a:rPr sz="2800" spc="-30" dirty="0">
                <a:latin typeface="Times New Roman"/>
                <a:cs typeface="Times New Roman"/>
              </a:rPr>
              <a:t>том </a:t>
            </a:r>
            <a:r>
              <a:rPr sz="2800" spc="-5" dirty="0">
                <a:latin typeface="Times New Roman"/>
                <a:cs typeface="Times New Roman"/>
              </a:rPr>
              <a:t>числе </a:t>
            </a:r>
            <a:r>
              <a:rPr sz="2800" b="1" spc="-5" dirty="0">
                <a:latin typeface="Times New Roman"/>
                <a:cs typeface="Times New Roman"/>
              </a:rPr>
              <a:t>коррекционно-развивающей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направленности</a:t>
            </a:r>
            <a:r>
              <a:rPr sz="2800" spc="-10" dirty="0">
                <a:latin typeface="Times New Roman"/>
                <a:cs typeface="Times New Roman"/>
              </a:rPr>
              <a:t>)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занятия</a:t>
            </a:r>
            <a:r>
              <a:rPr sz="2800" dirty="0">
                <a:latin typeface="Times New Roman"/>
                <a:cs typeface="Times New Roman"/>
              </a:rPr>
              <a:t> 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рамках</a:t>
            </a:r>
            <a:r>
              <a:rPr sz="2800" spc="-10" dirty="0">
                <a:latin typeface="Times New Roman"/>
                <a:cs typeface="Times New Roman"/>
              </a:rPr>
              <a:t> дополнительного</a:t>
            </a:r>
            <a:r>
              <a:rPr sz="2800" spc="-5" dirty="0">
                <a:latin typeface="Times New Roman"/>
                <a:cs typeface="Times New Roman"/>
              </a:rPr>
              <a:t> образования.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Часть </a:t>
            </a:r>
            <a:r>
              <a:rPr sz="2800" spc="-5" dirty="0">
                <a:latin typeface="Times New Roman"/>
                <a:cs typeface="Times New Roman"/>
              </a:rPr>
              <a:t>учебных </a:t>
            </a:r>
            <a:r>
              <a:rPr sz="2800" spc="-10" dirty="0">
                <a:latin typeface="Times New Roman"/>
                <a:cs typeface="Times New Roman"/>
              </a:rPr>
              <a:t>предметов </a:t>
            </a:r>
            <a:r>
              <a:rPr sz="2800" spc="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коррекционных </a:t>
            </a:r>
            <a:r>
              <a:rPr sz="2800" spc="-10" dirty="0">
                <a:latin typeface="Times New Roman"/>
                <a:cs typeface="Times New Roman"/>
              </a:rPr>
              <a:t>курсов </a:t>
            </a:r>
            <a:r>
              <a:rPr sz="2800" spc="-20" dirty="0">
                <a:latin typeface="Times New Roman"/>
                <a:cs typeface="Times New Roman"/>
              </a:rPr>
              <a:t>может </a:t>
            </a:r>
            <a:r>
              <a:rPr sz="2800" spc="5" dirty="0">
                <a:latin typeface="Times New Roman"/>
                <a:cs typeface="Times New Roman"/>
              </a:rPr>
              <a:t>быть </a:t>
            </a:r>
            <a:r>
              <a:rPr sz="2800" spc="10" dirty="0">
                <a:latin typeface="Times New Roman"/>
                <a:cs typeface="Times New Roman"/>
              </a:rPr>
              <a:t>освоена </a:t>
            </a:r>
            <a:r>
              <a:rPr sz="2800" dirty="0">
                <a:latin typeface="Times New Roman"/>
                <a:cs typeface="Times New Roman"/>
              </a:rPr>
              <a:t>с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применением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дистанционных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образовательных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технологий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электронного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обучения.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В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случае,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если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состояние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здоровья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-10" dirty="0">
                <a:latin typeface="Times New Roman"/>
                <a:cs typeface="Times New Roman"/>
              </a:rPr>
              <a:t> позволяет</a:t>
            </a:r>
            <a:r>
              <a:rPr sz="2800" spc="-5" dirty="0">
                <a:latin typeface="Times New Roman"/>
                <a:cs typeface="Times New Roman"/>
              </a:rPr>
              <a:t> посещать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образовательную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организацию,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часть</a:t>
            </a:r>
            <a:r>
              <a:rPr sz="2800" spc="-5" dirty="0">
                <a:latin typeface="Times New Roman"/>
                <a:cs typeface="Times New Roman"/>
              </a:rPr>
              <a:t> учебных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предметов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коррекционных</a:t>
            </a:r>
            <a:r>
              <a:rPr sz="2800" spc="-10" dirty="0">
                <a:latin typeface="Times New Roman"/>
                <a:cs typeface="Times New Roman"/>
              </a:rPr>
              <a:t> курсов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может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быть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освоена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ребенком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стенах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школы.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43F1529E-16BF-4684-8B60-C76518C46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43463971"/>
              </p:ext>
            </p:extLst>
          </p:nvPr>
        </p:nvGraphicFramePr>
        <p:xfrm>
          <a:off x="381000" y="1066800"/>
          <a:ext cx="7772400" cy="533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4424BBF-55C0-4140-BDC8-43FCA2EA146E}"/>
              </a:ext>
            </a:extLst>
          </p:cNvPr>
          <p:cNvSpPr/>
          <p:nvPr/>
        </p:nvSpPr>
        <p:spPr>
          <a:xfrm>
            <a:off x="1447800" y="16842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обучение на дому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4E44FA-2110-485D-B6A9-190068E1727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67600" y="1328394"/>
            <a:ext cx="44958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2391" y="1142883"/>
            <a:ext cx="11327765" cy="430053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80"/>
              </a:spcBef>
            </a:pPr>
            <a:r>
              <a:rPr lang="ru-RU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ts val="2280"/>
              </a:lnSpc>
              <a:spcBef>
                <a:spcPts val="78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дому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учебники/учебные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algn="just">
              <a:lnSpc>
                <a:spcPts val="2280"/>
              </a:lnSpc>
            </a:pP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художественную,</a:t>
            </a:r>
            <a:r>
              <a:rPr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справочную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другую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литературу,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имеющуюся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библиотечном</a:t>
            </a:r>
            <a:r>
              <a:rPr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фонде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ts val="2280"/>
              </a:lnSpc>
              <a:spcBef>
                <a:spcPts val="74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плана/СИПР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дому,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algn="just">
              <a:lnSpc>
                <a:spcPts val="2280"/>
              </a:lnSpc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</a:t>
            </a:r>
            <a:r>
              <a:rPr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</a:t>
            </a:r>
            <a:r>
              <a:rPr sz="2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ts val="2280"/>
              </a:lnSpc>
              <a:spcBef>
                <a:spcPts val="770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дому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algn="just">
              <a:lnSpc>
                <a:spcPts val="2280"/>
              </a:lnSpc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сопровождения,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развития/реализацию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СИПР;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56845" indent="-228600" algn="just">
              <a:lnSpc>
                <a:spcPts val="2160"/>
              </a:lnSpc>
              <a:spcBef>
                <a:spcPts val="104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учащимся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для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участия в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олимпиадах, смотрах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фестивалях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творчества,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 и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формах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организованного досуга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71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</a:t>
            </a:r>
            <a:r>
              <a:rPr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промежуточную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аттестацию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дому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 algn="just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консультативную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</a:t>
            </a:r>
            <a:r>
              <a:rPr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представителям)</a:t>
            </a:r>
            <a:r>
              <a:rPr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дому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4FB425-4418-40C3-A591-13CD627E6601}"/>
              </a:ext>
            </a:extLst>
          </p:cNvPr>
          <p:cNvSpPr/>
          <p:nvPr/>
        </p:nvSpPr>
        <p:spPr>
          <a:xfrm>
            <a:off x="2895600" y="281264"/>
            <a:ext cx="6896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участников образовательных отношений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36F00C4-12F3-4A63-BB3D-B5FE9BE049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200" y="5443419"/>
            <a:ext cx="2090738" cy="13951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42391" y="1142883"/>
            <a:ext cx="11468609" cy="45359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(и)</a:t>
            </a:r>
            <a:r>
              <a:rPr sz="24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(законный(е)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представитель(и))</a:t>
            </a:r>
            <a:r>
              <a:rPr sz="2400" b="1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педагогического(их)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работника(ов)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учащемуся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61925" indent="-228600">
              <a:lnSpc>
                <a:spcPts val="2600"/>
              </a:lnSpc>
              <a:spcBef>
                <a:spcPts val="104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занятий,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организовывают </a:t>
            </a:r>
            <a:r>
              <a:rPr sz="2400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763905" indent="-228600">
              <a:lnSpc>
                <a:spcPts val="2590"/>
              </a:lnSpc>
              <a:spcBef>
                <a:spcPts val="98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присутствие взрослого члена семьи (старше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лет)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</a:t>
            </a:r>
            <a:r>
              <a:rPr sz="2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дому;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контролируют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300" marR="139065" indent="-228600">
              <a:lnSpc>
                <a:spcPct val="90000"/>
              </a:lnSpc>
              <a:spcBef>
                <a:spcPts val="100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своевременно,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дня,</a:t>
            </a:r>
            <a:r>
              <a:rPr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педагога/классного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2400" spc="-5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отмены занятий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дому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возобновления.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BD2D12-6987-4E09-9A89-D5890312FC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53600" y="5105400"/>
            <a:ext cx="2330767" cy="16798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6892" y="1382522"/>
            <a:ext cx="11509375" cy="2394373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0"/>
              </a:spcBef>
            </a:pPr>
            <a:r>
              <a:rPr sz="2400" b="1" spc="-10" dirty="0">
                <a:latin typeface="Times New Roman"/>
                <a:cs typeface="Times New Roman"/>
              </a:rPr>
              <a:t>Педагогические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работники:</a:t>
            </a:r>
            <a:endParaRPr sz="2400" dirty="0">
              <a:latin typeface="Times New Roman"/>
              <a:cs typeface="Times New Roman"/>
            </a:endParaRPr>
          </a:p>
          <a:p>
            <a:pPr marL="241300" marR="6350" indent="-228600" algn="just">
              <a:lnSpc>
                <a:spcPct val="90000"/>
              </a:lnSpc>
              <a:spcBef>
                <a:spcPts val="98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организовывают </a:t>
            </a:r>
            <a:r>
              <a:rPr sz="2400" spc="-5" dirty="0">
                <a:latin typeface="Times New Roman"/>
                <a:cs typeface="Times New Roman"/>
              </a:rPr>
              <a:t>учебный </a:t>
            </a:r>
            <a:r>
              <a:rPr sz="2400" spc="5" dirty="0">
                <a:latin typeface="Times New Roman"/>
                <a:cs typeface="Times New Roman"/>
              </a:rPr>
              <a:t>процесс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соответствии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календарным учебным </a:t>
            </a:r>
            <a:r>
              <a:rPr sz="2400" spc="-25" dirty="0">
                <a:latin typeface="Times New Roman"/>
                <a:cs typeface="Times New Roman"/>
              </a:rPr>
              <a:t>графиком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(календарно-тематическим планированием </a:t>
            </a:r>
            <a:r>
              <a:rPr sz="2400" spc="-10" dirty="0">
                <a:latin typeface="Times New Roman"/>
                <a:cs typeface="Times New Roman"/>
              </a:rPr>
              <a:t>при </a:t>
            </a:r>
            <a:r>
              <a:rPr sz="2400" spc="-15" dirty="0">
                <a:latin typeface="Times New Roman"/>
                <a:cs typeface="Times New Roman"/>
              </a:rPr>
              <a:t>обучении </a:t>
            </a:r>
            <a:r>
              <a:rPr sz="2400" spc="5" dirty="0">
                <a:latin typeface="Times New Roman"/>
                <a:cs typeface="Times New Roman"/>
              </a:rPr>
              <a:t>по </a:t>
            </a:r>
            <a:r>
              <a:rPr sz="2400" spc="-5" dirty="0">
                <a:latin typeface="Times New Roman"/>
                <a:cs typeface="Times New Roman"/>
              </a:rPr>
              <a:t>СИПР), индивидуальным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учебным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планом,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расписанием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занятий;</a:t>
            </a:r>
          </a:p>
          <a:p>
            <a:pPr marL="241300" marR="5080" indent="-228600" algn="just">
              <a:lnSpc>
                <a:spcPts val="2590"/>
              </a:lnSpc>
              <a:spcBef>
                <a:spcPts val="105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своевременно </a:t>
            </a:r>
            <a:r>
              <a:rPr sz="2400" spc="-15" dirty="0">
                <a:latin typeface="Times New Roman"/>
                <a:cs typeface="Times New Roman"/>
              </a:rPr>
              <a:t>заполняют </a:t>
            </a:r>
            <a:r>
              <a:rPr sz="2400" spc="-10" dirty="0">
                <a:latin typeface="Times New Roman"/>
                <a:cs typeface="Times New Roman"/>
              </a:rPr>
              <a:t>электронный </a:t>
            </a:r>
            <a:r>
              <a:rPr sz="2400" spc="-5" dirty="0">
                <a:latin typeface="Times New Roman"/>
                <a:cs typeface="Times New Roman"/>
              </a:rPr>
              <a:t>журнал, </a:t>
            </a:r>
            <a:r>
              <a:rPr sz="2400" spc="-10" dirty="0">
                <a:latin typeface="Times New Roman"/>
                <a:cs typeface="Times New Roman"/>
              </a:rPr>
              <a:t>отражают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нем </a:t>
            </a:r>
            <a:r>
              <a:rPr sz="2400" spc="-10" dirty="0">
                <a:latin typeface="Times New Roman"/>
                <a:cs typeface="Times New Roman"/>
              </a:rPr>
              <a:t>проведенные </a:t>
            </a:r>
            <a:r>
              <a:rPr sz="2400" spc="-5" dirty="0">
                <a:latin typeface="Times New Roman"/>
                <a:cs typeface="Times New Roman"/>
              </a:rPr>
              <a:t>занятия,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успеваемость;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892" y="3885079"/>
            <a:ext cx="3268345" cy="1050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385"/>
              </a:spcBef>
              <a:buFont typeface="Microsoft Sans Serif"/>
              <a:buChar char="•"/>
              <a:tabLst>
                <a:tab pos="241300" algn="l"/>
                <a:tab pos="1896110" algn="l"/>
              </a:tabLst>
            </a:pP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-20" dirty="0">
                <a:latin typeface="Times New Roman"/>
                <a:cs typeface="Times New Roman"/>
              </a:rPr>
              <a:t>ю</a:t>
            </a:r>
            <a:r>
              <a:rPr sz="2400" dirty="0">
                <a:latin typeface="Times New Roman"/>
                <a:cs typeface="Times New Roman"/>
              </a:rPr>
              <a:t>т	</a:t>
            </a:r>
            <a:r>
              <a:rPr sz="2400" spc="-50" dirty="0">
                <a:latin typeface="Times New Roman"/>
                <a:cs typeface="Times New Roman"/>
              </a:rPr>
              <a:t>у</a:t>
            </a:r>
            <a:r>
              <a:rPr sz="2400" spc="10" dirty="0">
                <a:latin typeface="Times New Roman"/>
                <a:cs typeface="Times New Roman"/>
              </a:rPr>
              <a:t>ч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20" dirty="0">
                <a:latin typeface="Times New Roman"/>
                <a:cs typeface="Times New Roman"/>
              </a:rPr>
              <a:t>щ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75" dirty="0">
                <a:latin typeface="Times New Roman"/>
                <a:cs typeface="Times New Roman"/>
              </a:rPr>
              <a:t>г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я  </a:t>
            </a:r>
            <a:r>
              <a:rPr sz="2400" spc="-5" dirty="0">
                <a:latin typeface="Times New Roman"/>
                <a:cs typeface="Times New Roman"/>
              </a:rPr>
              <a:t>представителем(ями))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школой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05237" y="3851389"/>
            <a:ext cx="258572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21920">
              <a:lnSpc>
                <a:spcPts val="2590"/>
              </a:lnSpc>
              <a:spcBef>
                <a:spcPts val="425"/>
              </a:spcBef>
              <a:tabLst>
                <a:tab pos="481965" algn="l"/>
                <a:tab pos="746760" algn="l"/>
              </a:tabLst>
            </a:pPr>
            <a:r>
              <a:rPr sz="2400" spc="5" dirty="0">
                <a:latin typeface="Times New Roman"/>
                <a:cs typeface="Times New Roman"/>
              </a:rPr>
              <a:t>по		</a:t>
            </a:r>
            <a:r>
              <a:rPr sz="2400" spc="-20" dirty="0">
                <a:latin typeface="Times New Roman"/>
                <a:cs typeface="Times New Roman"/>
              </a:rPr>
              <a:t>согласованию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6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пи</a:t>
            </a:r>
            <a:r>
              <a:rPr sz="2400" spc="25" dirty="0">
                <a:latin typeface="Times New Roman"/>
                <a:cs typeface="Times New Roman"/>
              </a:rPr>
              <a:t>т</a:t>
            </a:r>
            <a:r>
              <a:rPr sz="2400" spc="-8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ьн</a:t>
            </a:r>
            <a:r>
              <a:rPr sz="2400" dirty="0">
                <a:latin typeface="Times New Roman"/>
                <a:cs typeface="Times New Roman"/>
              </a:rPr>
              <a:t>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61899" y="3836552"/>
            <a:ext cx="322516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4135" marR="5080" indent="-52069">
              <a:lnSpc>
                <a:spcPts val="2590"/>
              </a:lnSpc>
              <a:spcBef>
                <a:spcPts val="425"/>
              </a:spcBef>
              <a:tabLst>
                <a:tab pos="441959" algn="l"/>
                <a:tab pos="1143635" algn="l"/>
              </a:tabLst>
            </a:pPr>
            <a:r>
              <a:rPr sz="2400" dirty="0">
                <a:latin typeface="Times New Roman"/>
                <a:cs typeface="Times New Roman"/>
              </a:rPr>
              <a:t>с	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7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	р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(я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3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)  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43362" y="3816178"/>
            <a:ext cx="175958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40335" marR="5080" indent="-12827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Times New Roman"/>
                <a:cs typeface="Times New Roman"/>
              </a:rPr>
              <a:t>(за</a:t>
            </a:r>
            <a:r>
              <a:rPr sz="2400" spc="-12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нн</a:t>
            </a:r>
            <a:r>
              <a:rPr sz="2400" dirty="0">
                <a:latin typeface="Times New Roman"/>
                <a:cs typeface="Times New Roman"/>
              </a:rPr>
              <a:t>ы</a:t>
            </a:r>
            <a:r>
              <a:rPr sz="2400" spc="-1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(и)  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ро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ые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03859" y="4166117"/>
            <a:ext cx="2783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2665" algn="l"/>
              </a:tabLst>
            </a:pPr>
            <a:r>
              <a:rPr sz="2400" dirty="0">
                <a:latin typeface="Times New Roman"/>
                <a:cs typeface="Times New Roman"/>
              </a:rPr>
              <a:t>иные	</a:t>
            </a:r>
            <a:r>
              <a:rPr sz="2400" spc="-5" dirty="0">
                <a:latin typeface="Times New Roman"/>
                <a:cs typeface="Times New Roman"/>
              </a:rPr>
              <a:t>мероприятия,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FBF72C0-3E0D-49EA-BA1C-C9A6190C28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1959" y="4616934"/>
            <a:ext cx="2783205" cy="21648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5C8C6D2-301F-4E8D-B60C-F175FA1FD164}"/>
              </a:ext>
            </a:extLst>
          </p:cNvPr>
          <p:cNvSpPr/>
          <p:nvPr/>
        </p:nvSpPr>
        <p:spPr>
          <a:xfrm>
            <a:off x="228600" y="1066800"/>
            <a:ext cx="1196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безбарьерной среды в школе реализуется одно из перспективных направлений инклюзивного обучения - применение дистанционных образовательных технологий.</a:t>
            </a:r>
            <a:endParaRPr lang="ru-RU" dirty="0"/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направлений деятельности по организации дистанционного обучения детей-инвалидов позволило добиться определённых результатов. Ребята принимают участие во всероссийских викторинах и конкурсах, проводимых, в том числе, и на сайте «ЦДО ИРО».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6850110-9A8F-428F-8F40-CB391C945F8C}"/>
              </a:ext>
            </a:extLst>
          </p:cNvPr>
          <p:cNvSpPr/>
          <p:nvPr/>
        </p:nvSpPr>
        <p:spPr>
          <a:xfrm>
            <a:off x="1295400" y="152400"/>
            <a:ext cx="967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ПРИОРИТЕТНЫЙ НАЦИОНАЛЬНЫЙ ПРОЕКТ "ОБРАЗОВАНИЕ</a:t>
            </a:r>
          </a:p>
          <a:p>
            <a:pPr lvl="0"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дистанционного образования детей – инвалидов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10478F2-3C55-48E9-BA6E-30AD9ADF90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98" y="2726381"/>
            <a:ext cx="3011870" cy="3657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77A3F3-1C58-4119-861A-ABFC97A1EF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9724" y="2717895"/>
            <a:ext cx="3011870" cy="36745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EDD9331-9328-49F2-A5D3-173192B12B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2020" y="2759374"/>
            <a:ext cx="2610097" cy="36745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1D4D0D5-FE24-4F6A-BED3-B2E1DB208B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856" y="2759375"/>
            <a:ext cx="2671513" cy="36745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144F83A-C3C2-45C9-A26B-A20FD4CE83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7379" y="2767862"/>
            <a:ext cx="2630660" cy="37678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DB3BD2-2E81-4A0C-9460-FD90EF4C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65376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tabLst/>
              <a:defRPr/>
            </a:pPr>
            <a:r>
              <a:rPr lang="ru-RU" sz="2000" b="1" kern="12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Результаты</a:t>
            </a:r>
            <a: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kern="12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16EAA0-8BDC-4BBC-A9AF-B0D9E1614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11811000" cy="581697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Обеспечено качественное образование и коррекция выявленных нарушений в развитии обучающихся с ОВЗ;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Создана доступная образовательная среда в ОО;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Обеспечено комплексное психолого-педагогическое сопровождение обучающихся с ОВЗ и их семей;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Повысился уровень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–педагогической грамотности участников образовательных отношений;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Успешное прохождение ГИА 100 % обучающимися с ОВЗ;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Наблюдается значительная положительная динамика в развитии речевой и познавательной, эмоционально-личностной сферах, коррекции имеющихся отклонений в развитии у 80 % обучающихся с ОВЗ, положительная динамика в развитии у 40 % обучающихся с ОВЗ;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100% обучающихся с ОВЗ являются участниками общешкольных мероприятий; 80 % обучающихся с ОВЗ являются участниками, из них 10 % - победителями и призерами конкурсных мероприятий различной направленности;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88 % обучающихся с ОВЗ обучающихся на дому охвачены дополнительными общеобразовательными программами и 100% - внеурочной деятельностью.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495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0" y="152400"/>
            <a:ext cx="9353550" cy="64643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1114" rIns="0" bIns="0" rtlCol="0">
            <a:spAutoFit/>
          </a:bodyPr>
          <a:lstStyle/>
          <a:p>
            <a:pPr marR="97155" algn="ctr">
              <a:lnSpc>
                <a:spcPct val="100000"/>
              </a:lnSpc>
              <a:spcBef>
                <a:spcPts val="244"/>
              </a:spcBef>
            </a:pPr>
            <a:r>
              <a:rPr sz="1800" b="1" spc="-15" dirty="0">
                <a:solidFill>
                  <a:srgbClr val="1F4E79"/>
                </a:solidFill>
                <a:latin typeface="Calibri"/>
                <a:cs typeface="Calibri"/>
              </a:rPr>
              <a:t>Согласно</a:t>
            </a:r>
            <a:r>
              <a:rPr sz="1800" b="1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закону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«Об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образовании</a:t>
            </a:r>
            <a:r>
              <a:rPr sz="1800" b="1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800" b="1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РФ»</a:t>
            </a:r>
            <a:r>
              <a:rPr sz="1800" b="1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1F4E79"/>
                </a:solidFill>
                <a:latin typeface="Calibri"/>
                <a:cs typeface="Calibri"/>
              </a:rPr>
              <a:t>дети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 с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ОВЗ,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 дети-инвалиды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могут</a:t>
            </a:r>
            <a:r>
              <a:rPr sz="1800" b="1" spc="-5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обучаться</a:t>
            </a:r>
            <a:r>
              <a:rPr sz="1800" b="1" spc="-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800" b="1" spc="-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1F4E79"/>
                </a:solidFill>
                <a:latin typeface="Calibri"/>
                <a:cs typeface="Calibri"/>
              </a:rPr>
              <a:t>условиях: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98502" y="1111023"/>
            <a:ext cx="1639570" cy="1065530"/>
          </a:xfrm>
          <a:custGeom>
            <a:avLst/>
            <a:gdLst/>
            <a:ahLst/>
            <a:cxnLst/>
            <a:rect l="l" t="t" r="r" b="b"/>
            <a:pathLst>
              <a:path w="1639570" h="1065530">
                <a:moveTo>
                  <a:pt x="1461515" y="0"/>
                </a:moveTo>
                <a:lnTo>
                  <a:pt x="177545" y="0"/>
                </a:lnTo>
                <a:lnTo>
                  <a:pt x="130351" y="6342"/>
                </a:lnTo>
                <a:lnTo>
                  <a:pt x="87940" y="24242"/>
                </a:lnTo>
                <a:lnTo>
                  <a:pt x="52006" y="52006"/>
                </a:lnTo>
                <a:lnTo>
                  <a:pt x="24242" y="87940"/>
                </a:lnTo>
                <a:lnTo>
                  <a:pt x="6342" y="130351"/>
                </a:lnTo>
                <a:lnTo>
                  <a:pt x="0" y="177545"/>
                </a:lnTo>
                <a:lnTo>
                  <a:pt x="0" y="887856"/>
                </a:lnTo>
                <a:lnTo>
                  <a:pt x="6342" y="935051"/>
                </a:lnTo>
                <a:lnTo>
                  <a:pt x="24242" y="977462"/>
                </a:lnTo>
                <a:lnTo>
                  <a:pt x="52006" y="1013396"/>
                </a:lnTo>
                <a:lnTo>
                  <a:pt x="87940" y="1041160"/>
                </a:lnTo>
                <a:lnTo>
                  <a:pt x="130351" y="1059060"/>
                </a:lnTo>
                <a:lnTo>
                  <a:pt x="177545" y="1065402"/>
                </a:lnTo>
                <a:lnTo>
                  <a:pt x="1461515" y="1065402"/>
                </a:lnTo>
                <a:lnTo>
                  <a:pt x="1508710" y="1059060"/>
                </a:lnTo>
                <a:lnTo>
                  <a:pt x="1551121" y="1041160"/>
                </a:lnTo>
                <a:lnTo>
                  <a:pt x="1587055" y="1013396"/>
                </a:lnTo>
                <a:lnTo>
                  <a:pt x="1614819" y="977462"/>
                </a:lnTo>
                <a:lnTo>
                  <a:pt x="1632719" y="935051"/>
                </a:lnTo>
                <a:lnTo>
                  <a:pt x="1639061" y="887856"/>
                </a:lnTo>
                <a:lnTo>
                  <a:pt x="1639061" y="177545"/>
                </a:lnTo>
                <a:lnTo>
                  <a:pt x="1632719" y="130351"/>
                </a:lnTo>
                <a:lnTo>
                  <a:pt x="1614819" y="87940"/>
                </a:lnTo>
                <a:lnTo>
                  <a:pt x="1587055" y="52006"/>
                </a:lnTo>
                <a:lnTo>
                  <a:pt x="1551121" y="24242"/>
                </a:lnTo>
                <a:lnTo>
                  <a:pt x="1508710" y="6342"/>
                </a:lnTo>
                <a:lnTo>
                  <a:pt x="146151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28677" y="1286065"/>
            <a:ext cx="1379220" cy="6311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635" algn="ctr">
              <a:lnSpc>
                <a:spcPct val="92100"/>
              </a:lnSpc>
              <a:spcBef>
                <a:spcPts val="22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специального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рр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ек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)  образования;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38072" y="1601660"/>
            <a:ext cx="2017395" cy="2032000"/>
            <a:chOff x="6921500" y="2457195"/>
            <a:chExt cx="2017395" cy="2032000"/>
          </a:xfrm>
        </p:grpSpPr>
        <p:sp>
          <p:nvSpPr>
            <p:cNvPr id="8" name="object 8"/>
            <p:cNvSpPr/>
            <p:nvPr/>
          </p:nvSpPr>
          <p:spPr>
            <a:xfrm>
              <a:off x="6924675" y="2460370"/>
              <a:ext cx="781050" cy="568325"/>
            </a:xfrm>
            <a:custGeom>
              <a:avLst/>
              <a:gdLst/>
              <a:ahLst/>
              <a:cxnLst/>
              <a:rect l="l" t="t" r="r" b="b"/>
              <a:pathLst>
                <a:path w="781050" h="568325">
                  <a:moveTo>
                    <a:pt x="0" y="0"/>
                  </a:moveTo>
                  <a:lnTo>
                    <a:pt x="47125" y="20608"/>
                  </a:lnTo>
                  <a:lnTo>
                    <a:pt x="93682" y="42321"/>
                  </a:lnTo>
                  <a:lnTo>
                    <a:pt x="139652" y="65124"/>
                  </a:lnTo>
                  <a:lnTo>
                    <a:pt x="185017" y="89005"/>
                  </a:lnTo>
                  <a:lnTo>
                    <a:pt x="229758" y="113952"/>
                  </a:lnTo>
                  <a:lnTo>
                    <a:pt x="273858" y="139950"/>
                  </a:lnTo>
                  <a:lnTo>
                    <a:pt x="317298" y="166988"/>
                  </a:lnTo>
                  <a:lnTo>
                    <a:pt x="360060" y="195053"/>
                  </a:lnTo>
                  <a:lnTo>
                    <a:pt x="402127" y="224130"/>
                  </a:lnTo>
                  <a:lnTo>
                    <a:pt x="443480" y="254209"/>
                  </a:lnTo>
                  <a:lnTo>
                    <a:pt x="484100" y="285275"/>
                  </a:lnTo>
                  <a:lnTo>
                    <a:pt x="523971" y="317316"/>
                  </a:lnTo>
                  <a:lnTo>
                    <a:pt x="563074" y="350319"/>
                  </a:lnTo>
                  <a:lnTo>
                    <a:pt x="601390" y="384271"/>
                  </a:lnTo>
                  <a:lnTo>
                    <a:pt x="638901" y="419159"/>
                  </a:lnTo>
                  <a:lnTo>
                    <a:pt x="675590" y="454971"/>
                  </a:lnTo>
                  <a:lnTo>
                    <a:pt x="711439" y="491693"/>
                  </a:lnTo>
                  <a:lnTo>
                    <a:pt x="746429" y="529312"/>
                  </a:lnTo>
                  <a:lnTo>
                    <a:pt x="780542" y="567816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99579" y="3035680"/>
              <a:ext cx="1639570" cy="1453515"/>
            </a:xfrm>
            <a:custGeom>
              <a:avLst/>
              <a:gdLst/>
              <a:ahLst/>
              <a:cxnLst/>
              <a:rect l="l" t="t" r="r" b="b"/>
              <a:pathLst>
                <a:path w="1639570" h="1453514">
                  <a:moveTo>
                    <a:pt x="1397000" y="0"/>
                  </a:moveTo>
                  <a:lnTo>
                    <a:pt x="242189" y="0"/>
                  </a:lnTo>
                  <a:lnTo>
                    <a:pt x="193387" y="4921"/>
                  </a:lnTo>
                  <a:lnTo>
                    <a:pt x="147929" y="19036"/>
                  </a:lnTo>
                  <a:lnTo>
                    <a:pt x="106790" y="41369"/>
                  </a:lnTo>
                  <a:lnTo>
                    <a:pt x="70945" y="70945"/>
                  </a:lnTo>
                  <a:lnTo>
                    <a:pt x="41369" y="106790"/>
                  </a:lnTo>
                  <a:lnTo>
                    <a:pt x="19036" y="147929"/>
                  </a:lnTo>
                  <a:lnTo>
                    <a:pt x="4921" y="193387"/>
                  </a:lnTo>
                  <a:lnTo>
                    <a:pt x="0" y="242189"/>
                  </a:lnTo>
                  <a:lnTo>
                    <a:pt x="0" y="1210945"/>
                  </a:lnTo>
                  <a:lnTo>
                    <a:pt x="4921" y="1259741"/>
                  </a:lnTo>
                  <a:lnTo>
                    <a:pt x="19036" y="1305184"/>
                  </a:lnTo>
                  <a:lnTo>
                    <a:pt x="41369" y="1346303"/>
                  </a:lnTo>
                  <a:lnTo>
                    <a:pt x="70945" y="1382125"/>
                  </a:lnTo>
                  <a:lnTo>
                    <a:pt x="106790" y="1411678"/>
                  </a:lnTo>
                  <a:lnTo>
                    <a:pt x="147929" y="1433990"/>
                  </a:lnTo>
                  <a:lnTo>
                    <a:pt x="193387" y="1448090"/>
                  </a:lnTo>
                  <a:lnTo>
                    <a:pt x="242189" y="1453007"/>
                  </a:lnTo>
                  <a:lnTo>
                    <a:pt x="1397000" y="1453007"/>
                  </a:lnTo>
                  <a:lnTo>
                    <a:pt x="1445801" y="1448090"/>
                  </a:lnTo>
                  <a:lnTo>
                    <a:pt x="1491259" y="1433990"/>
                  </a:lnTo>
                  <a:lnTo>
                    <a:pt x="1532398" y="1411678"/>
                  </a:lnTo>
                  <a:lnTo>
                    <a:pt x="1568243" y="1382125"/>
                  </a:lnTo>
                  <a:lnTo>
                    <a:pt x="1597819" y="1346303"/>
                  </a:lnTo>
                  <a:lnTo>
                    <a:pt x="1620152" y="1305184"/>
                  </a:lnTo>
                  <a:lnTo>
                    <a:pt x="1634267" y="1259741"/>
                  </a:lnTo>
                  <a:lnTo>
                    <a:pt x="1639189" y="1210945"/>
                  </a:lnTo>
                  <a:lnTo>
                    <a:pt x="1639189" y="242189"/>
                  </a:lnTo>
                  <a:lnTo>
                    <a:pt x="1634267" y="193387"/>
                  </a:lnTo>
                  <a:lnTo>
                    <a:pt x="1620152" y="147929"/>
                  </a:lnTo>
                  <a:lnTo>
                    <a:pt x="1597819" y="106790"/>
                  </a:lnTo>
                  <a:lnTo>
                    <a:pt x="1568243" y="70945"/>
                  </a:lnTo>
                  <a:lnTo>
                    <a:pt x="1532398" y="41369"/>
                  </a:lnTo>
                  <a:lnTo>
                    <a:pt x="1491259" y="19036"/>
                  </a:lnTo>
                  <a:lnTo>
                    <a:pt x="1445801" y="4921"/>
                  </a:lnTo>
                  <a:lnTo>
                    <a:pt x="13970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16151" y="2200782"/>
            <a:ext cx="1639570" cy="14122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61925" marR="144780" indent="-9525" algn="just">
              <a:lnSpc>
                <a:spcPct val="92200"/>
              </a:lnSpc>
              <a:spcBef>
                <a:spcPts val="220"/>
              </a:spcBef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нк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  образования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ОВЗ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(в</a:t>
            </a:r>
            <a:endParaRPr sz="1400" dirty="0">
              <a:latin typeface="Calibri"/>
              <a:cs typeface="Calibri"/>
            </a:endParaRPr>
          </a:p>
          <a:p>
            <a:pPr marL="12700" marR="5080" algn="ctr">
              <a:lnSpc>
                <a:spcPts val="1540"/>
              </a:lnSpc>
              <a:spcBef>
                <a:spcPts val="2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массовой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школе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одном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классе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400" dirty="0">
              <a:latin typeface="Calibri"/>
              <a:cs typeface="Calibri"/>
            </a:endParaRPr>
          </a:p>
          <a:p>
            <a:pPr marL="5715" algn="ctr">
              <a:lnSpc>
                <a:spcPts val="143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нормальными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детьми);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55497" y="3654297"/>
            <a:ext cx="2133600" cy="2141247"/>
            <a:chOff x="6881748" y="4493259"/>
            <a:chExt cx="1652270" cy="1807845"/>
          </a:xfrm>
        </p:grpSpPr>
        <p:sp>
          <p:nvSpPr>
            <p:cNvPr id="12" name="object 12"/>
            <p:cNvSpPr/>
            <p:nvPr/>
          </p:nvSpPr>
          <p:spPr>
            <a:xfrm>
              <a:off x="8034146" y="4496434"/>
              <a:ext cx="187960" cy="725805"/>
            </a:xfrm>
            <a:custGeom>
              <a:avLst/>
              <a:gdLst/>
              <a:ahLst/>
              <a:cxnLst/>
              <a:rect l="l" t="t" r="r" b="b"/>
              <a:pathLst>
                <a:path w="187959" h="725804">
                  <a:moveTo>
                    <a:pt x="187451" y="0"/>
                  </a:moveTo>
                  <a:lnTo>
                    <a:pt x="183050" y="50141"/>
                  </a:lnTo>
                  <a:lnTo>
                    <a:pt x="177468" y="100120"/>
                  </a:lnTo>
                  <a:lnTo>
                    <a:pt x="170712" y="149915"/>
                  </a:lnTo>
                  <a:lnTo>
                    <a:pt x="162787" y="199508"/>
                  </a:lnTo>
                  <a:lnTo>
                    <a:pt x="153698" y="248877"/>
                  </a:lnTo>
                  <a:lnTo>
                    <a:pt x="143451" y="298002"/>
                  </a:lnTo>
                  <a:lnTo>
                    <a:pt x="132051" y="346864"/>
                  </a:lnTo>
                  <a:lnTo>
                    <a:pt x="119503" y="395440"/>
                  </a:lnTo>
                  <a:lnTo>
                    <a:pt x="105814" y="443712"/>
                  </a:lnTo>
                  <a:lnTo>
                    <a:pt x="90988" y="491659"/>
                  </a:lnTo>
                  <a:lnTo>
                    <a:pt x="75031" y="539260"/>
                  </a:lnTo>
                  <a:lnTo>
                    <a:pt x="57948" y="586496"/>
                  </a:lnTo>
                  <a:lnTo>
                    <a:pt x="39745" y="633345"/>
                  </a:lnTo>
                  <a:lnTo>
                    <a:pt x="20427" y="679788"/>
                  </a:lnTo>
                  <a:lnTo>
                    <a:pt x="0" y="725804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88098" y="5229224"/>
              <a:ext cx="1639570" cy="1065530"/>
            </a:xfrm>
            <a:custGeom>
              <a:avLst/>
              <a:gdLst/>
              <a:ahLst/>
              <a:cxnLst/>
              <a:rect l="l" t="t" r="r" b="b"/>
              <a:pathLst>
                <a:path w="1639570" h="1065529">
                  <a:moveTo>
                    <a:pt x="1461516" y="0"/>
                  </a:moveTo>
                  <a:lnTo>
                    <a:pt x="177546" y="0"/>
                  </a:lnTo>
                  <a:lnTo>
                    <a:pt x="130351" y="6342"/>
                  </a:lnTo>
                  <a:lnTo>
                    <a:pt x="87940" y="24242"/>
                  </a:lnTo>
                  <a:lnTo>
                    <a:pt x="52006" y="52006"/>
                  </a:lnTo>
                  <a:lnTo>
                    <a:pt x="24242" y="87940"/>
                  </a:lnTo>
                  <a:lnTo>
                    <a:pt x="6342" y="130351"/>
                  </a:lnTo>
                  <a:lnTo>
                    <a:pt x="0" y="177546"/>
                  </a:lnTo>
                  <a:lnTo>
                    <a:pt x="0" y="887857"/>
                  </a:lnTo>
                  <a:lnTo>
                    <a:pt x="6342" y="935062"/>
                  </a:lnTo>
                  <a:lnTo>
                    <a:pt x="24242" y="977480"/>
                  </a:lnTo>
                  <a:lnTo>
                    <a:pt x="52006" y="1013418"/>
                  </a:lnTo>
                  <a:lnTo>
                    <a:pt x="87940" y="1041184"/>
                  </a:lnTo>
                  <a:lnTo>
                    <a:pt x="130351" y="1059085"/>
                  </a:lnTo>
                  <a:lnTo>
                    <a:pt x="177546" y="1065428"/>
                  </a:lnTo>
                  <a:lnTo>
                    <a:pt x="1461516" y="1065428"/>
                  </a:lnTo>
                  <a:lnTo>
                    <a:pt x="1508764" y="1059085"/>
                  </a:lnTo>
                  <a:lnTo>
                    <a:pt x="1551210" y="1041184"/>
                  </a:lnTo>
                  <a:lnTo>
                    <a:pt x="1587166" y="1013418"/>
                  </a:lnTo>
                  <a:lnTo>
                    <a:pt x="1614941" y="977480"/>
                  </a:lnTo>
                  <a:lnTo>
                    <a:pt x="1632845" y="935062"/>
                  </a:lnTo>
                  <a:lnTo>
                    <a:pt x="1639189" y="887857"/>
                  </a:lnTo>
                  <a:lnTo>
                    <a:pt x="1639189" y="177546"/>
                  </a:lnTo>
                  <a:lnTo>
                    <a:pt x="1632845" y="130351"/>
                  </a:lnTo>
                  <a:lnTo>
                    <a:pt x="1614941" y="87940"/>
                  </a:lnTo>
                  <a:lnTo>
                    <a:pt x="1587166" y="52006"/>
                  </a:lnTo>
                  <a:lnTo>
                    <a:pt x="1551210" y="24242"/>
                  </a:lnTo>
                  <a:lnTo>
                    <a:pt x="1508764" y="6342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88098" y="5229224"/>
              <a:ext cx="1639570" cy="1065530"/>
            </a:xfrm>
            <a:custGeom>
              <a:avLst/>
              <a:gdLst/>
              <a:ahLst/>
              <a:cxnLst/>
              <a:rect l="l" t="t" r="r" b="b"/>
              <a:pathLst>
                <a:path w="1639570" h="1065529">
                  <a:moveTo>
                    <a:pt x="0" y="177546"/>
                  </a:moveTo>
                  <a:lnTo>
                    <a:pt x="6342" y="130351"/>
                  </a:lnTo>
                  <a:lnTo>
                    <a:pt x="24242" y="87940"/>
                  </a:lnTo>
                  <a:lnTo>
                    <a:pt x="52006" y="52006"/>
                  </a:lnTo>
                  <a:lnTo>
                    <a:pt x="87940" y="24242"/>
                  </a:lnTo>
                  <a:lnTo>
                    <a:pt x="130351" y="6342"/>
                  </a:lnTo>
                  <a:lnTo>
                    <a:pt x="177546" y="0"/>
                  </a:lnTo>
                  <a:lnTo>
                    <a:pt x="1461516" y="0"/>
                  </a:lnTo>
                  <a:lnTo>
                    <a:pt x="1508764" y="6342"/>
                  </a:lnTo>
                  <a:lnTo>
                    <a:pt x="1551210" y="24242"/>
                  </a:lnTo>
                  <a:lnTo>
                    <a:pt x="1587166" y="52006"/>
                  </a:lnTo>
                  <a:lnTo>
                    <a:pt x="1614941" y="87940"/>
                  </a:lnTo>
                  <a:lnTo>
                    <a:pt x="1632845" y="130351"/>
                  </a:lnTo>
                  <a:lnTo>
                    <a:pt x="1639189" y="177546"/>
                  </a:lnTo>
                  <a:lnTo>
                    <a:pt x="1639189" y="887857"/>
                  </a:lnTo>
                  <a:lnTo>
                    <a:pt x="1632845" y="935062"/>
                  </a:lnTo>
                  <a:lnTo>
                    <a:pt x="1614941" y="977480"/>
                  </a:lnTo>
                  <a:lnTo>
                    <a:pt x="1587166" y="1013418"/>
                  </a:lnTo>
                  <a:lnTo>
                    <a:pt x="1551210" y="1041184"/>
                  </a:lnTo>
                  <a:lnTo>
                    <a:pt x="1508764" y="1059085"/>
                  </a:lnTo>
                  <a:lnTo>
                    <a:pt x="1461516" y="1065428"/>
                  </a:lnTo>
                  <a:lnTo>
                    <a:pt x="177546" y="1065428"/>
                  </a:lnTo>
                  <a:lnTo>
                    <a:pt x="130351" y="1059085"/>
                  </a:lnTo>
                  <a:lnTo>
                    <a:pt x="87940" y="1041184"/>
                  </a:lnTo>
                  <a:lnTo>
                    <a:pt x="52006" y="1013418"/>
                  </a:lnTo>
                  <a:lnTo>
                    <a:pt x="24242" y="977480"/>
                  </a:lnTo>
                  <a:lnTo>
                    <a:pt x="6342" y="935062"/>
                  </a:lnTo>
                  <a:lnTo>
                    <a:pt x="0" y="887857"/>
                  </a:lnTo>
                  <a:lnTo>
                    <a:pt x="0" y="1775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68757" y="4646055"/>
            <a:ext cx="1800254" cy="8845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118745" algn="ctr">
              <a:lnSpc>
                <a:spcPct val="91600"/>
              </a:lnSpc>
              <a:spcBef>
                <a:spcPts val="260"/>
              </a:spcBef>
            </a:pP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условиях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домашнего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 (семейного) 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500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ия.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17887" y="4282621"/>
            <a:ext cx="3898264" cy="1576070"/>
            <a:chOff x="3863721" y="5085207"/>
            <a:chExt cx="3161665" cy="1576070"/>
          </a:xfrm>
        </p:grpSpPr>
        <p:sp>
          <p:nvSpPr>
            <p:cNvPr id="17" name="object 17"/>
            <p:cNvSpPr/>
            <p:nvPr/>
          </p:nvSpPr>
          <p:spPr>
            <a:xfrm>
              <a:off x="5517515" y="6300724"/>
              <a:ext cx="1504315" cy="170815"/>
            </a:xfrm>
            <a:custGeom>
              <a:avLst/>
              <a:gdLst/>
              <a:ahLst/>
              <a:cxnLst/>
              <a:rect l="l" t="t" r="r" b="b"/>
              <a:pathLst>
                <a:path w="1504315" h="170814">
                  <a:moveTo>
                    <a:pt x="1504314" y="0"/>
                  </a:moveTo>
                  <a:lnTo>
                    <a:pt x="1457962" y="19108"/>
                  </a:lnTo>
                  <a:lnTo>
                    <a:pt x="1411269" y="37083"/>
                  </a:lnTo>
                  <a:lnTo>
                    <a:pt x="1364255" y="53925"/>
                  </a:lnTo>
                  <a:lnTo>
                    <a:pt x="1316940" y="69632"/>
                  </a:lnTo>
                  <a:lnTo>
                    <a:pt x="1269344" y="84203"/>
                  </a:lnTo>
                  <a:lnTo>
                    <a:pt x="1221489" y="97638"/>
                  </a:lnTo>
                  <a:lnTo>
                    <a:pt x="1173394" y="109937"/>
                  </a:lnTo>
                  <a:lnTo>
                    <a:pt x="1125079" y="121097"/>
                  </a:lnTo>
                  <a:lnTo>
                    <a:pt x="1076566" y="131119"/>
                  </a:lnTo>
                  <a:lnTo>
                    <a:pt x="1027873" y="140001"/>
                  </a:lnTo>
                  <a:lnTo>
                    <a:pt x="979022" y="147742"/>
                  </a:lnTo>
                  <a:lnTo>
                    <a:pt x="930033" y="154343"/>
                  </a:lnTo>
                  <a:lnTo>
                    <a:pt x="880926" y="159801"/>
                  </a:lnTo>
                  <a:lnTo>
                    <a:pt x="831722" y="164116"/>
                  </a:lnTo>
                  <a:lnTo>
                    <a:pt x="782440" y="167288"/>
                  </a:lnTo>
                  <a:lnTo>
                    <a:pt x="733102" y="169315"/>
                  </a:lnTo>
                  <a:lnTo>
                    <a:pt x="683726" y="170196"/>
                  </a:lnTo>
                  <a:lnTo>
                    <a:pt x="634335" y="169931"/>
                  </a:lnTo>
                  <a:lnTo>
                    <a:pt x="584947" y="168520"/>
                  </a:lnTo>
                  <a:lnTo>
                    <a:pt x="535584" y="165960"/>
                  </a:lnTo>
                  <a:lnTo>
                    <a:pt x="486265" y="162251"/>
                  </a:lnTo>
                  <a:lnTo>
                    <a:pt x="437011" y="157393"/>
                  </a:lnTo>
                  <a:lnTo>
                    <a:pt x="387843" y="151384"/>
                  </a:lnTo>
                  <a:lnTo>
                    <a:pt x="338780" y="144224"/>
                  </a:lnTo>
                  <a:lnTo>
                    <a:pt x="289843" y="135912"/>
                  </a:lnTo>
                  <a:lnTo>
                    <a:pt x="241051" y="126447"/>
                  </a:lnTo>
                  <a:lnTo>
                    <a:pt x="192427" y="115828"/>
                  </a:lnTo>
                  <a:lnTo>
                    <a:pt x="143989" y="104055"/>
                  </a:lnTo>
                  <a:lnTo>
                    <a:pt x="95758" y="91126"/>
                  </a:lnTo>
                  <a:lnTo>
                    <a:pt x="47755" y="77040"/>
                  </a:lnTo>
                  <a:lnTo>
                    <a:pt x="0" y="61798"/>
                  </a:lnTo>
                </a:path>
              </a:pathLst>
            </a:custGeom>
            <a:ln w="6349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63721" y="5085207"/>
              <a:ext cx="1639570" cy="1576070"/>
            </a:xfrm>
            <a:custGeom>
              <a:avLst/>
              <a:gdLst/>
              <a:ahLst/>
              <a:cxnLst/>
              <a:rect l="l" t="t" r="r" b="b"/>
              <a:pathLst>
                <a:path w="1639570" h="1576070">
                  <a:moveTo>
                    <a:pt x="1376552" y="0"/>
                  </a:moveTo>
                  <a:lnTo>
                    <a:pt x="262636" y="0"/>
                  </a:lnTo>
                  <a:lnTo>
                    <a:pt x="215431" y="4231"/>
                  </a:lnTo>
                  <a:lnTo>
                    <a:pt x="171000" y="16431"/>
                  </a:lnTo>
                  <a:lnTo>
                    <a:pt x="130085" y="35856"/>
                  </a:lnTo>
                  <a:lnTo>
                    <a:pt x="93429" y="61762"/>
                  </a:lnTo>
                  <a:lnTo>
                    <a:pt x="61773" y="93407"/>
                  </a:lnTo>
                  <a:lnTo>
                    <a:pt x="35861" y="130048"/>
                  </a:lnTo>
                  <a:lnTo>
                    <a:pt x="16432" y="170940"/>
                  </a:lnTo>
                  <a:lnTo>
                    <a:pt x="4231" y="215341"/>
                  </a:lnTo>
                  <a:lnTo>
                    <a:pt x="0" y="262509"/>
                  </a:lnTo>
                  <a:lnTo>
                    <a:pt x="0" y="1312862"/>
                  </a:lnTo>
                  <a:lnTo>
                    <a:pt x="4231" y="1360062"/>
                  </a:lnTo>
                  <a:lnTo>
                    <a:pt x="16432" y="1404486"/>
                  </a:lnTo>
                  <a:lnTo>
                    <a:pt x="35861" y="1445394"/>
                  </a:lnTo>
                  <a:lnTo>
                    <a:pt x="61773" y="1482042"/>
                  </a:lnTo>
                  <a:lnTo>
                    <a:pt x="93429" y="1513690"/>
                  </a:lnTo>
                  <a:lnTo>
                    <a:pt x="130085" y="1539597"/>
                  </a:lnTo>
                  <a:lnTo>
                    <a:pt x="171000" y="1559019"/>
                  </a:lnTo>
                  <a:lnTo>
                    <a:pt x="215431" y="1571217"/>
                  </a:lnTo>
                  <a:lnTo>
                    <a:pt x="262636" y="1575447"/>
                  </a:lnTo>
                  <a:lnTo>
                    <a:pt x="1376552" y="1575447"/>
                  </a:lnTo>
                  <a:lnTo>
                    <a:pt x="1423757" y="1571217"/>
                  </a:lnTo>
                  <a:lnTo>
                    <a:pt x="1468188" y="1559019"/>
                  </a:lnTo>
                  <a:lnTo>
                    <a:pt x="1509103" y="1539597"/>
                  </a:lnTo>
                  <a:lnTo>
                    <a:pt x="1545759" y="1513690"/>
                  </a:lnTo>
                  <a:lnTo>
                    <a:pt x="1577415" y="1482042"/>
                  </a:lnTo>
                  <a:lnTo>
                    <a:pt x="1603327" y="1445394"/>
                  </a:lnTo>
                  <a:lnTo>
                    <a:pt x="1622756" y="1404486"/>
                  </a:lnTo>
                  <a:lnTo>
                    <a:pt x="1634957" y="1360062"/>
                  </a:lnTo>
                  <a:lnTo>
                    <a:pt x="1639189" y="1312862"/>
                  </a:lnTo>
                  <a:lnTo>
                    <a:pt x="1639189" y="262509"/>
                  </a:lnTo>
                  <a:lnTo>
                    <a:pt x="1634957" y="215341"/>
                  </a:lnTo>
                  <a:lnTo>
                    <a:pt x="1622756" y="170940"/>
                  </a:lnTo>
                  <a:lnTo>
                    <a:pt x="1603327" y="130048"/>
                  </a:lnTo>
                  <a:lnTo>
                    <a:pt x="1577415" y="93407"/>
                  </a:lnTo>
                  <a:lnTo>
                    <a:pt x="1545759" y="61762"/>
                  </a:lnTo>
                  <a:lnTo>
                    <a:pt x="1509103" y="35856"/>
                  </a:lnTo>
                  <a:lnTo>
                    <a:pt x="1468188" y="16431"/>
                  </a:lnTo>
                  <a:lnTo>
                    <a:pt x="1423757" y="4231"/>
                  </a:lnTo>
                  <a:lnTo>
                    <a:pt x="137655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75839" y="4396256"/>
            <a:ext cx="1395220" cy="12166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6205" marR="107950" indent="1905" algn="ctr">
              <a:lnSpc>
                <a:spcPts val="1560"/>
              </a:lnSpc>
              <a:spcBef>
                <a:spcPts val="24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системе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на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ts val="1435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обучения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endParaRPr sz="1400" dirty="0">
              <a:latin typeface="Calibri"/>
              <a:cs typeface="Calibri"/>
            </a:endParaRPr>
          </a:p>
          <a:p>
            <a:pPr marL="33655" marR="24130" indent="-2540" algn="ctr">
              <a:lnSpc>
                <a:spcPts val="154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массовых и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ных 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школах;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00400" y="2430961"/>
            <a:ext cx="1639570" cy="1851660"/>
            <a:chOff x="3253232" y="3229482"/>
            <a:chExt cx="1639570" cy="1851660"/>
          </a:xfrm>
        </p:grpSpPr>
        <p:sp>
          <p:nvSpPr>
            <p:cNvPr id="21" name="object 21"/>
            <p:cNvSpPr/>
            <p:nvPr/>
          </p:nvSpPr>
          <p:spPr>
            <a:xfrm>
              <a:off x="3972941" y="4303140"/>
              <a:ext cx="205104" cy="774700"/>
            </a:xfrm>
            <a:custGeom>
              <a:avLst/>
              <a:gdLst/>
              <a:ahLst/>
              <a:cxnLst/>
              <a:rect l="l" t="t" r="r" b="b"/>
              <a:pathLst>
                <a:path w="205104" h="774700">
                  <a:moveTo>
                    <a:pt x="205105" y="774699"/>
                  </a:moveTo>
                  <a:lnTo>
                    <a:pt x="183752" y="728916"/>
                  </a:lnTo>
                  <a:lnTo>
                    <a:pt x="163511" y="682686"/>
                  </a:lnTo>
                  <a:lnTo>
                    <a:pt x="144389" y="636029"/>
                  </a:lnTo>
                  <a:lnTo>
                    <a:pt x="126390" y="588966"/>
                  </a:lnTo>
                  <a:lnTo>
                    <a:pt x="109520" y="541518"/>
                  </a:lnTo>
                  <a:lnTo>
                    <a:pt x="93785" y="493705"/>
                  </a:lnTo>
                  <a:lnTo>
                    <a:pt x="79189" y="445547"/>
                  </a:lnTo>
                  <a:lnTo>
                    <a:pt x="65738" y="397065"/>
                  </a:lnTo>
                  <a:lnTo>
                    <a:pt x="53437" y="348280"/>
                  </a:lnTo>
                  <a:lnTo>
                    <a:pt x="42293" y="299211"/>
                  </a:lnTo>
                  <a:lnTo>
                    <a:pt x="32309" y="249880"/>
                  </a:lnTo>
                  <a:lnTo>
                    <a:pt x="23493" y="200306"/>
                  </a:lnTo>
                  <a:lnTo>
                    <a:pt x="15848" y="150511"/>
                  </a:lnTo>
                  <a:lnTo>
                    <a:pt x="9380" y="100515"/>
                  </a:lnTo>
                  <a:lnTo>
                    <a:pt x="4096" y="50337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53232" y="3229482"/>
              <a:ext cx="1639570" cy="1065530"/>
            </a:xfrm>
            <a:custGeom>
              <a:avLst/>
              <a:gdLst/>
              <a:ahLst/>
              <a:cxnLst/>
              <a:rect l="l" t="t" r="r" b="b"/>
              <a:pathLst>
                <a:path w="1639570" h="1065529">
                  <a:moveTo>
                    <a:pt x="1461642" y="0"/>
                  </a:moveTo>
                  <a:lnTo>
                    <a:pt x="177545" y="0"/>
                  </a:lnTo>
                  <a:lnTo>
                    <a:pt x="130351" y="6342"/>
                  </a:lnTo>
                  <a:lnTo>
                    <a:pt x="87940" y="24242"/>
                  </a:lnTo>
                  <a:lnTo>
                    <a:pt x="52006" y="52006"/>
                  </a:lnTo>
                  <a:lnTo>
                    <a:pt x="24242" y="87940"/>
                  </a:lnTo>
                  <a:lnTo>
                    <a:pt x="6342" y="130351"/>
                  </a:lnTo>
                  <a:lnTo>
                    <a:pt x="0" y="177545"/>
                  </a:lnTo>
                  <a:lnTo>
                    <a:pt x="0" y="887856"/>
                  </a:lnTo>
                  <a:lnTo>
                    <a:pt x="6342" y="935051"/>
                  </a:lnTo>
                  <a:lnTo>
                    <a:pt x="24242" y="977462"/>
                  </a:lnTo>
                  <a:lnTo>
                    <a:pt x="52006" y="1013396"/>
                  </a:lnTo>
                  <a:lnTo>
                    <a:pt x="87940" y="1041160"/>
                  </a:lnTo>
                  <a:lnTo>
                    <a:pt x="130351" y="1059060"/>
                  </a:lnTo>
                  <a:lnTo>
                    <a:pt x="177545" y="1065402"/>
                  </a:lnTo>
                  <a:lnTo>
                    <a:pt x="1461642" y="1065402"/>
                  </a:lnTo>
                  <a:lnTo>
                    <a:pt x="1508837" y="1059060"/>
                  </a:lnTo>
                  <a:lnTo>
                    <a:pt x="1551248" y="1041160"/>
                  </a:lnTo>
                  <a:lnTo>
                    <a:pt x="1587182" y="1013396"/>
                  </a:lnTo>
                  <a:lnTo>
                    <a:pt x="1614946" y="977462"/>
                  </a:lnTo>
                  <a:lnTo>
                    <a:pt x="1632846" y="935051"/>
                  </a:lnTo>
                  <a:lnTo>
                    <a:pt x="1639189" y="887856"/>
                  </a:lnTo>
                  <a:lnTo>
                    <a:pt x="1639189" y="177545"/>
                  </a:lnTo>
                  <a:lnTo>
                    <a:pt x="1632846" y="130351"/>
                  </a:lnTo>
                  <a:lnTo>
                    <a:pt x="1614946" y="87940"/>
                  </a:lnTo>
                  <a:lnTo>
                    <a:pt x="1587182" y="52006"/>
                  </a:lnTo>
                  <a:lnTo>
                    <a:pt x="1551248" y="24242"/>
                  </a:lnTo>
                  <a:lnTo>
                    <a:pt x="1508837" y="6342"/>
                  </a:lnTo>
                  <a:lnTo>
                    <a:pt x="146164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47720" y="2562645"/>
            <a:ext cx="1344930" cy="63119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algn="ctr">
              <a:lnSpc>
                <a:spcPct val="92200"/>
              </a:lnSpc>
              <a:spcBef>
                <a:spcPts val="22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рр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ек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нных 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классах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сс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вых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ах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01612" y="1643788"/>
            <a:ext cx="925830" cy="758190"/>
          </a:xfrm>
          <a:custGeom>
            <a:avLst/>
            <a:gdLst/>
            <a:ahLst/>
            <a:cxnLst/>
            <a:rect l="l" t="t" r="r" b="b"/>
            <a:pathLst>
              <a:path w="925829" h="758189">
                <a:moveTo>
                  <a:pt x="0" y="758189"/>
                </a:moveTo>
                <a:lnTo>
                  <a:pt x="29176" y="716552"/>
                </a:lnTo>
                <a:lnTo>
                  <a:pt x="59292" y="675689"/>
                </a:lnTo>
                <a:lnTo>
                  <a:pt x="90329" y="635615"/>
                </a:lnTo>
                <a:lnTo>
                  <a:pt x="122271" y="596344"/>
                </a:lnTo>
                <a:lnTo>
                  <a:pt x="155102" y="557888"/>
                </a:lnTo>
                <a:lnTo>
                  <a:pt x="188805" y="520261"/>
                </a:lnTo>
                <a:lnTo>
                  <a:pt x="223363" y="483476"/>
                </a:lnTo>
                <a:lnTo>
                  <a:pt x="258760" y="447547"/>
                </a:lnTo>
                <a:lnTo>
                  <a:pt x="294978" y="412488"/>
                </a:lnTo>
                <a:lnTo>
                  <a:pt x="332002" y="378311"/>
                </a:lnTo>
                <a:lnTo>
                  <a:pt x="369815" y="345029"/>
                </a:lnTo>
                <a:lnTo>
                  <a:pt x="408400" y="312658"/>
                </a:lnTo>
                <a:lnTo>
                  <a:pt x="447740" y="281209"/>
                </a:lnTo>
                <a:lnTo>
                  <a:pt x="487819" y="250696"/>
                </a:lnTo>
                <a:lnTo>
                  <a:pt x="528620" y="221132"/>
                </a:lnTo>
                <a:lnTo>
                  <a:pt x="570126" y="192531"/>
                </a:lnTo>
                <a:lnTo>
                  <a:pt x="612321" y="164907"/>
                </a:lnTo>
                <a:lnTo>
                  <a:pt x="655189" y="138273"/>
                </a:lnTo>
                <a:lnTo>
                  <a:pt x="698711" y="112641"/>
                </a:lnTo>
                <a:lnTo>
                  <a:pt x="742873" y="88026"/>
                </a:lnTo>
                <a:lnTo>
                  <a:pt x="787657" y="64441"/>
                </a:lnTo>
                <a:lnTo>
                  <a:pt x="833046" y="41900"/>
                </a:lnTo>
                <a:lnTo>
                  <a:pt x="879025" y="20415"/>
                </a:lnTo>
                <a:lnTo>
                  <a:pt x="925576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E63F17E-6185-4F72-B4F2-9643BAAC0B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96508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991" y="224993"/>
            <a:ext cx="10656490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 algn="ctr">
              <a:lnSpc>
                <a:spcPct val="100000"/>
              </a:lnSpc>
              <a:spcBef>
                <a:spcPts val="95"/>
              </a:spcBef>
            </a:pPr>
            <a:r>
              <a:rPr lang="ru-RU" spc="-25" dirty="0">
                <a:solidFill>
                  <a:srgbClr val="FFFFFF"/>
                </a:solidFill>
                <a:latin typeface="Times New Roman"/>
                <a:cs typeface="Times New Roman"/>
              </a:rPr>
              <a:t>Организацию обучения учащихся на дому регламентируют</a:t>
            </a:r>
          </a:p>
          <a:p>
            <a:pPr marL="73025" algn="ctr">
              <a:lnSpc>
                <a:spcPct val="100000"/>
              </a:lnSpc>
              <a:spcBef>
                <a:spcPts val="95"/>
              </a:spcBef>
            </a:pPr>
            <a:r>
              <a:rPr lang="ru-RU" spc="-25" dirty="0">
                <a:solidFill>
                  <a:srgbClr val="FFFFFF"/>
                </a:solidFill>
                <a:latin typeface="Times New Roman"/>
                <a:cs typeface="Times New Roman"/>
              </a:rPr>
              <a:t>следующие нормативные правовые акты: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4791" y="1447800"/>
            <a:ext cx="11362690" cy="4721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spc="-15" dirty="0" err="1">
                <a:solidFill>
                  <a:srgbClr val="1F4E79"/>
                </a:solidFill>
                <a:latin typeface="Calibri"/>
                <a:cs typeface="Calibri"/>
              </a:rPr>
              <a:t>Федеральный</a:t>
            </a:r>
            <a:r>
              <a:rPr sz="1400" spc="114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закон</a:t>
            </a:r>
            <a:r>
              <a:rPr sz="14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от</a:t>
            </a:r>
            <a:r>
              <a:rPr sz="14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29</a:t>
            </a:r>
            <a:r>
              <a:rPr sz="1400" u="sng" spc="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декабря</a:t>
            </a:r>
            <a:r>
              <a:rPr sz="1400" u="sng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2012</a:t>
            </a:r>
            <a:r>
              <a:rPr sz="1400" u="sng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г.</a:t>
            </a:r>
            <a:r>
              <a:rPr sz="14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N</a:t>
            </a:r>
            <a:r>
              <a:rPr sz="14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273-ФЗ</a:t>
            </a:r>
            <a:r>
              <a:rPr sz="1400" spc="5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"Об</a:t>
            </a:r>
            <a:r>
              <a:rPr sz="14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образовании</a:t>
            </a:r>
            <a:r>
              <a:rPr sz="1400" spc="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Российской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Федерации";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Федеральный</a:t>
            </a:r>
            <a:r>
              <a:rPr sz="1400" spc="114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закон</a:t>
            </a:r>
            <a:r>
              <a:rPr sz="14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от</a:t>
            </a:r>
            <a:r>
              <a:rPr sz="1400" spc="-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24</a:t>
            </a:r>
            <a:r>
              <a:rPr sz="1400" spc="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июня</a:t>
            </a:r>
            <a:r>
              <a:rPr sz="140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1998</a:t>
            </a:r>
            <a:r>
              <a:rPr sz="1400" spc="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1F4E79"/>
                </a:solidFill>
                <a:latin typeface="Calibri"/>
                <a:cs typeface="Calibri"/>
              </a:rPr>
              <a:t>г.</a:t>
            </a:r>
            <a:r>
              <a:rPr sz="14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N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 124-ФЗ</a:t>
            </a:r>
            <a:r>
              <a:rPr sz="1400" spc="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"Об</a:t>
            </a:r>
            <a:r>
              <a:rPr sz="14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основных</a:t>
            </a:r>
            <a:r>
              <a:rPr sz="1400" spc="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гарантиях</a:t>
            </a:r>
            <a:r>
              <a:rPr sz="1400" spc="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прав</a:t>
            </a:r>
            <a:r>
              <a:rPr sz="14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ребенка</a:t>
            </a:r>
            <a:r>
              <a:rPr sz="1400" spc="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Российской</a:t>
            </a:r>
            <a:r>
              <a:rPr sz="14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Федерации";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Федеральный</a:t>
            </a:r>
            <a:r>
              <a:rPr sz="1400" spc="1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закон</a:t>
            </a:r>
            <a:r>
              <a:rPr sz="14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от</a:t>
            </a:r>
            <a:r>
              <a:rPr sz="14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24</a:t>
            </a:r>
            <a:r>
              <a:rPr sz="1400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ноября</a:t>
            </a:r>
            <a:r>
              <a:rPr sz="14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1995</a:t>
            </a:r>
            <a:r>
              <a:rPr sz="1400" u="sng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г.</a:t>
            </a:r>
            <a:r>
              <a:rPr sz="14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181-ФЗ</a:t>
            </a:r>
            <a:r>
              <a:rPr sz="1400" spc="75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"О</a:t>
            </a:r>
            <a:r>
              <a:rPr sz="1400" spc="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социальной</a:t>
            </a:r>
            <a:r>
              <a:rPr sz="1400" spc="4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защите</a:t>
            </a:r>
            <a:r>
              <a:rPr sz="1400" spc="6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инвалидов</a:t>
            </a:r>
            <a:r>
              <a:rPr sz="1400" spc="9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в</a:t>
            </a:r>
            <a:r>
              <a:rPr sz="14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Российской</a:t>
            </a:r>
            <a:r>
              <a:rPr sz="1400" spc="2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Федерации";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1F4E79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Приказ</a:t>
            </a:r>
            <a:r>
              <a:rPr sz="1400" u="sng" spc="2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Министерства</a:t>
            </a:r>
            <a:r>
              <a:rPr sz="1400" u="sng" spc="2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здравоохранения</a:t>
            </a:r>
            <a:r>
              <a:rPr sz="1400" u="sng" spc="2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Российской</a:t>
            </a:r>
            <a:r>
              <a:rPr sz="1400" u="sng" spc="2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Федерации</a:t>
            </a:r>
            <a:r>
              <a:rPr sz="1400" u="sng" spc="2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от</a:t>
            </a:r>
            <a:r>
              <a:rPr sz="1400" u="sng" spc="25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30</a:t>
            </a:r>
            <a:r>
              <a:rPr sz="1400" u="sng" spc="22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июня</a:t>
            </a:r>
            <a:r>
              <a:rPr sz="1400" u="sng" spc="25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2016</a:t>
            </a:r>
            <a:r>
              <a:rPr sz="1400" u="sng" spc="2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г.</a:t>
            </a:r>
            <a:r>
              <a:rPr sz="1400" u="sng" spc="2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400" u="sng" spc="25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436н</a:t>
            </a:r>
            <a:r>
              <a:rPr sz="1400" spc="24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"Об</a:t>
            </a:r>
            <a:r>
              <a:rPr sz="1400" spc="27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утверждении</a:t>
            </a:r>
            <a:r>
              <a:rPr sz="1400" spc="26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перечня</a:t>
            </a:r>
            <a:r>
              <a:rPr sz="1400" spc="28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заболеваний,</a:t>
            </a:r>
            <a:r>
              <a:rPr sz="1400" spc="2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наличие</a:t>
            </a:r>
            <a:endParaRPr sz="14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которых</a:t>
            </a:r>
            <a:r>
              <a:rPr sz="1400" spc="3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дает</a:t>
            </a:r>
            <a:r>
              <a:rPr sz="1400" spc="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право</a:t>
            </a:r>
            <a:r>
              <a:rPr sz="1400" spc="4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на</a:t>
            </a:r>
            <a:r>
              <a:rPr sz="14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обучение</a:t>
            </a:r>
            <a:r>
              <a:rPr sz="1400" spc="5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по</a:t>
            </a:r>
            <a:r>
              <a:rPr sz="1400" spc="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F4E79"/>
                </a:solidFill>
                <a:latin typeface="Calibri"/>
                <a:cs typeface="Calibri"/>
              </a:rPr>
              <a:t>основным</a:t>
            </a:r>
            <a:r>
              <a:rPr sz="140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общеобразовательным</a:t>
            </a:r>
            <a:r>
              <a:rPr sz="1400" spc="1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программа</a:t>
            </a:r>
            <a:r>
              <a:rPr sz="1400" spc="8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1F4E79"/>
                </a:solidFill>
                <a:latin typeface="Calibri"/>
                <a:cs typeface="Calibri"/>
              </a:rPr>
              <a:t>на</a:t>
            </a:r>
            <a:r>
              <a:rPr sz="1400" spc="3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1F4E79"/>
                </a:solidFill>
                <a:latin typeface="Calibri"/>
                <a:cs typeface="Calibri"/>
              </a:rPr>
              <a:t>дому";</a:t>
            </a:r>
            <a:endParaRPr sz="1400" dirty="0">
              <a:latin typeface="Calibri"/>
              <a:cs typeface="Calibri"/>
            </a:endParaRPr>
          </a:p>
          <a:p>
            <a:pPr marL="241300" marR="50165" indent="-228600">
              <a:lnSpc>
                <a:spcPct val="100000"/>
              </a:lnSpc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Calibri"/>
                <a:cs typeface="Calibri"/>
              </a:rPr>
              <a:t>Постановление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Главного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санитарного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врача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Федерации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28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сентября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2020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г.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28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"Об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утверждении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санитарных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правил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СП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2.4.3648-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20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"Санитарно-эпидемиологические</a:t>
            </a:r>
            <a:r>
              <a:rPr sz="1400" spc="1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требования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организации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воспитания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обучения,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отдыха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оздоровления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детей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молодежи";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Calibri"/>
                <a:cs typeface="Calibri"/>
              </a:rPr>
              <a:t>Постановление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Главного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санитарного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врача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Федерации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28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января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2021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г.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2 </a:t>
            </a:r>
            <a:r>
              <a:rPr sz="1400" spc="-15" dirty="0">
                <a:latin typeface="Calibri"/>
                <a:cs typeface="Calibri"/>
              </a:rPr>
              <a:t>"Об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утверждении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санитарных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правил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норм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СанПиН</a:t>
            </a:r>
            <a:endParaRPr sz="1400" dirty="0">
              <a:latin typeface="Calibri"/>
              <a:cs typeface="Calibri"/>
            </a:endParaRPr>
          </a:p>
          <a:p>
            <a:pPr marL="241300" marR="833119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1.2.3685-21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"Гигиенические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нормативы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требования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обеспечению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безопасности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(или)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безвредности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для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человека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факторов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среды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обитания";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000000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Приказ</a:t>
            </a:r>
            <a:r>
              <a:rPr sz="1400" u="sng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Министерства</a:t>
            </a:r>
            <a:r>
              <a:rPr sz="1400" u="sng" spc="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просвещения</a:t>
            </a:r>
            <a:r>
              <a:rPr sz="1400" u="sng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Российской</a:t>
            </a:r>
            <a:r>
              <a:rPr sz="14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Федерации</a:t>
            </a:r>
            <a:r>
              <a:rPr sz="1400" u="sng" spc="11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от</a:t>
            </a:r>
            <a:r>
              <a:rPr sz="14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22</a:t>
            </a:r>
            <a:r>
              <a:rPr sz="1400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марта</a:t>
            </a:r>
            <a:r>
              <a:rPr sz="1400" u="sng" spc="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2021</a:t>
            </a:r>
            <a:r>
              <a:rPr sz="1400" u="sng" spc="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г.</a:t>
            </a:r>
            <a:r>
              <a:rPr sz="1400" u="sng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N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115</a:t>
            </a:r>
            <a:r>
              <a:rPr sz="1400" spc="85" dirty="0">
                <a:solidFill>
                  <a:srgbClr val="04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400" spc="-15" dirty="0">
                <a:latin typeface="Calibri"/>
                <a:cs typeface="Calibri"/>
              </a:rPr>
              <a:t>"Об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утверждении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Порядка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организации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осуществления</a:t>
            </a:r>
            <a:endParaRPr sz="1400" dirty="0">
              <a:latin typeface="Calibri"/>
              <a:cs typeface="Calibri"/>
            </a:endParaRPr>
          </a:p>
          <a:p>
            <a:pPr marL="241300" marR="79565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образовательной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деятельности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основным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общеобразовательным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программам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-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образовательным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программам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начального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общего,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основного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общего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среднего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общего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образования";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spc="-15" dirty="0">
                <a:latin typeface="Calibri"/>
                <a:cs typeface="Calibri"/>
              </a:rPr>
              <a:t>Приказ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Министерства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просвещения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Федерации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23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августа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2017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г.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816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"Об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утверждении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Порядка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применения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организациями,</a:t>
            </a:r>
            <a:endParaRPr sz="1400" dirty="0">
              <a:latin typeface="Calibri"/>
              <a:cs typeface="Calibri"/>
            </a:endParaRPr>
          </a:p>
          <a:p>
            <a:pPr marL="241300" marR="56578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осуществляющими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образовательную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деятельность,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электронного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обучения,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дистанционных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образовательных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технологий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при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реализации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образовательных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программ";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Распоряжение</a:t>
            </a:r>
            <a:r>
              <a:rPr sz="1400" u="sng" spc="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Минпросвещения</a:t>
            </a:r>
            <a:r>
              <a:rPr sz="1400" u="sng" spc="10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России</a:t>
            </a:r>
            <a:r>
              <a:rPr sz="14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от</a:t>
            </a:r>
            <a:r>
              <a:rPr sz="14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9</a:t>
            </a:r>
            <a:r>
              <a:rPr sz="14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сентября</a:t>
            </a:r>
            <a:r>
              <a:rPr sz="14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2019</a:t>
            </a:r>
            <a:r>
              <a:rPr sz="1400" u="sng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г.</a:t>
            </a:r>
            <a:r>
              <a:rPr sz="14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N Р-93</a:t>
            </a:r>
            <a:r>
              <a:rPr sz="1400" spc="30" dirty="0">
                <a:solidFill>
                  <a:srgbClr val="0462C1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1400" spc="-15" dirty="0">
                <a:latin typeface="Calibri"/>
                <a:cs typeface="Calibri"/>
              </a:rPr>
              <a:t>"Об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утверждении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примерного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Положения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психолого-педагогическом</a:t>
            </a:r>
            <a:endParaRPr sz="14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консилиуме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образовательной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организации";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ts val="1595"/>
              </a:lnSpc>
              <a:spcBef>
                <a:spcPts val="815"/>
              </a:spcBef>
              <a:buClr>
                <a:srgbClr val="000000"/>
              </a:buClr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письмо</a:t>
            </a:r>
            <a:r>
              <a:rPr sz="14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Федеральной</a:t>
            </a:r>
            <a:r>
              <a:rPr sz="1400" u="sng" spc="1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службы</a:t>
            </a:r>
            <a:r>
              <a:rPr sz="14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по</a:t>
            </a:r>
            <a:r>
              <a:rPr sz="14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надзору</a:t>
            </a:r>
            <a:r>
              <a:rPr sz="14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в</a:t>
            </a:r>
            <a:r>
              <a:rPr sz="14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сфере</a:t>
            </a:r>
            <a:r>
              <a:rPr sz="1400" u="sng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образования</a:t>
            </a:r>
            <a:r>
              <a:rPr sz="1400" u="sng" spc="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и</a:t>
            </a:r>
            <a:r>
              <a:rPr sz="14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науки</a:t>
            </a:r>
            <a:r>
              <a:rPr sz="1400" u="sng" spc="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от</a:t>
            </a:r>
            <a:r>
              <a:rPr sz="14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7</a:t>
            </a:r>
            <a:r>
              <a:rPr sz="14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августа</a:t>
            </a:r>
            <a:r>
              <a:rPr sz="1400" u="sng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2018</a:t>
            </a:r>
            <a:r>
              <a:rPr sz="1400" u="sng" spc="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г.</a:t>
            </a:r>
            <a:r>
              <a:rPr sz="14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N</a:t>
            </a:r>
            <a:r>
              <a:rPr sz="1400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4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05-283</a:t>
            </a:r>
            <a:r>
              <a:rPr sz="1400" spc="100" dirty="0">
                <a:solidFill>
                  <a:srgbClr val="0462C1"/>
                </a:solidFill>
                <a:latin typeface="Calibri"/>
                <a:cs typeface="Calibri"/>
                <a:hlinkClick r:id="rId7"/>
              </a:rPr>
              <a:t> </a:t>
            </a:r>
            <a:r>
              <a:rPr sz="1400" spc="-15" dirty="0">
                <a:latin typeface="Calibri"/>
                <a:cs typeface="Calibri"/>
              </a:rPr>
              <a:t>"Об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обучении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лиц,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находящихся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</a:t>
            </a:r>
            <a:endParaRPr sz="1400" dirty="0">
              <a:latin typeface="Calibri"/>
              <a:cs typeface="Calibri"/>
            </a:endParaRPr>
          </a:p>
          <a:p>
            <a:pPr marL="241300">
              <a:lnSpc>
                <a:spcPts val="1595"/>
              </a:lnSpc>
            </a:pPr>
            <a:r>
              <a:rPr sz="1400" spc="-10" dirty="0">
                <a:latin typeface="Calibri"/>
                <a:cs typeface="Calibri"/>
              </a:rPr>
              <a:t>домашнем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обучении";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Microsoft Sans Serif"/>
              <a:buChar char="•"/>
              <a:tabLst>
                <a:tab pos="240665" algn="l"/>
                <a:tab pos="241300" algn="l"/>
              </a:tabLst>
            </a:pPr>
            <a:r>
              <a:rPr sz="1400" spc="-10" dirty="0">
                <a:latin typeface="Calibri"/>
                <a:cs typeface="Calibri"/>
              </a:rPr>
              <a:t>письмо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Минпросвещения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13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июня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2019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г.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ТС-1391/07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"Об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организации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на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дому".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607C66-F32C-489E-8A5C-D7F05885EC1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151146"/>
            <a:ext cx="896190" cy="755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63525" y="3429000"/>
            <a:ext cx="4104004" cy="3127375"/>
          </a:xfrm>
          <a:custGeom>
            <a:avLst/>
            <a:gdLst/>
            <a:ahLst/>
            <a:cxnLst/>
            <a:rect l="l" t="t" r="r" b="b"/>
            <a:pathLst>
              <a:path w="4104004" h="3127375">
                <a:moveTo>
                  <a:pt x="0" y="521207"/>
                </a:moveTo>
                <a:lnTo>
                  <a:pt x="2130" y="473778"/>
                </a:lnTo>
                <a:lnTo>
                  <a:pt x="8397" y="427539"/>
                </a:lnTo>
                <a:lnTo>
                  <a:pt x="18618" y="382675"/>
                </a:lnTo>
                <a:lnTo>
                  <a:pt x="32609" y="339371"/>
                </a:lnTo>
                <a:lnTo>
                  <a:pt x="50185" y="297810"/>
                </a:lnTo>
                <a:lnTo>
                  <a:pt x="71163" y="258176"/>
                </a:lnTo>
                <a:lnTo>
                  <a:pt x="95359" y="220655"/>
                </a:lnTo>
                <a:lnTo>
                  <a:pt x="122588" y="185430"/>
                </a:lnTo>
                <a:lnTo>
                  <a:pt x="152666" y="152685"/>
                </a:lnTo>
                <a:lnTo>
                  <a:pt x="185410" y="122605"/>
                </a:lnTo>
                <a:lnTo>
                  <a:pt x="220636" y="95374"/>
                </a:lnTo>
                <a:lnTo>
                  <a:pt x="258159" y="71176"/>
                </a:lnTo>
                <a:lnTo>
                  <a:pt x="297796" y="50195"/>
                </a:lnTo>
                <a:lnTo>
                  <a:pt x="339363" y="32616"/>
                </a:lnTo>
                <a:lnTo>
                  <a:pt x="382675" y="18623"/>
                </a:lnTo>
                <a:lnTo>
                  <a:pt x="427549" y="8399"/>
                </a:lnTo>
                <a:lnTo>
                  <a:pt x="473800" y="2130"/>
                </a:lnTo>
                <a:lnTo>
                  <a:pt x="521246" y="0"/>
                </a:lnTo>
                <a:lnTo>
                  <a:pt x="3582416" y="0"/>
                </a:lnTo>
                <a:lnTo>
                  <a:pt x="3629865" y="2130"/>
                </a:lnTo>
                <a:lnTo>
                  <a:pt x="3676122" y="8399"/>
                </a:lnTo>
                <a:lnTo>
                  <a:pt x="3721001" y="18623"/>
                </a:lnTo>
                <a:lnTo>
                  <a:pt x="3764320" y="32616"/>
                </a:lnTo>
                <a:lnTo>
                  <a:pt x="3805892" y="50195"/>
                </a:lnTo>
                <a:lnTo>
                  <a:pt x="3845536" y="71176"/>
                </a:lnTo>
                <a:lnTo>
                  <a:pt x="3883066" y="95374"/>
                </a:lnTo>
                <a:lnTo>
                  <a:pt x="3918298" y="122605"/>
                </a:lnTo>
                <a:lnTo>
                  <a:pt x="3951049" y="152685"/>
                </a:lnTo>
                <a:lnTo>
                  <a:pt x="3981134" y="185430"/>
                </a:lnTo>
                <a:lnTo>
                  <a:pt x="4008369" y="220655"/>
                </a:lnTo>
                <a:lnTo>
                  <a:pt x="4032569" y="258176"/>
                </a:lnTo>
                <a:lnTo>
                  <a:pt x="4053552" y="297810"/>
                </a:lnTo>
                <a:lnTo>
                  <a:pt x="4071133" y="339371"/>
                </a:lnTo>
                <a:lnTo>
                  <a:pt x="4085127" y="382675"/>
                </a:lnTo>
                <a:lnTo>
                  <a:pt x="4095351" y="427539"/>
                </a:lnTo>
                <a:lnTo>
                  <a:pt x="4101620" y="473778"/>
                </a:lnTo>
                <a:lnTo>
                  <a:pt x="4103751" y="521207"/>
                </a:lnTo>
                <a:lnTo>
                  <a:pt x="4103751" y="2606128"/>
                </a:lnTo>
                <a:lnTo>
                  <a:pt x="4101620" y="2653574"/>
                </a:lnTo>
                <a:lnTo>
                  <a:pt x="4095351" y="2699825"/>
                </a:lnTo>
                <a:lnTo>
                  <a:pt x="4085127" y="2744699"/>
                </a:lnTo>
                <a:lnTo>
                  <a:pt x="4071133" y="2788011"/>
                </a:lnTo>
                <a:lnTo>
                  <a:pt x="4053552" y="2829578"/>
                </a:lnTo>
                <a:lnTo>
                  <a:pt x="4032569" y="2869215"/>
                </a:lnTo>
                <a:lnTo>
                  <a:pt x="4008369" y="2906738"/>
                </a:lnTo>
                <a:lnTo>
                  <a:pt x="3981134" y="2941964"/>
                </a:lnTo>
                <a:lnTo>
                  <a:pt x="3951049" y="2974708"/>
                </a:lnTo>
                <a:lnTo>
                  <a:pt x="3918298" y="3004786"/>
                </a:lnTo>
                <a:lnTo>
                  <a:pt x="3883066" y="3032015"/>
                </a:lnTo>
                <a:lnTo>
                  <a:pt x="3845536" y="3056211"/>
                </a:lnTo>
                <a:lnTo>
                  <a:pt x="3805892" y="3077189"/>
                </a:lnTo>
                <a:lnTo>
                  <a:pt x="3764320" y="3094765"/>
                </a:lnTo>
                <a:lnTo>
                  <a:pt x="3721001" y="3108756"/>
                </a:lnTo>
                <a:lnTo>
                  <a:pt x="3676122" y="3118977"/>
                </a:lnTo>
                <a:lnTo>
                  <a:pt x="3629865" y="3125244"/>
                </a:lnTo>
                <a:lnTo>
                  <a:pt x="3582416" y="3127375"/>
                </a:lnTo>
                <a:lnTo>
                  <a:pt x="521246" y="3127375"/>
                </a:lnTo>
                <a:lnTo>
                  <a:pt x="473800" y="3125244"/>
                </a:lnTo>
                <a:lnTo>
                  <a:pt x="427549" y="3118977"/>
                </a:lnTo>
                <a:lnTo>
                  <a:pt x="382675" y="3108756"/>
                </a:lnTo>
                <a:lnTo>
                  <a:pt x="339363" y="3094765"/>
                </a:lnTo>
                <a:lnTo>
                  <a:pt x="297796" y="3077189"/>
                </a:lnTo>
                <a:lnTo>
                  <a:pt x="258159" y="3056211"/>
                </a:lnTo>
                <a:lnTo>
                  <a:pt x="220636" y="3032015"/>
                </a:lnTo>
                <a:lnTo>
                  <a:pt x="185410" y="3004786"/>
                </a:lnTo>
                <a:lnTo>
                  <a:pt x="152666" y="2974708"/>
                </a:lnTo>
                <a:lnTo>
                  <a:pt x="122588" y="2941964"/>
                </a:lnTo>
                <a:lnTo>
                  <a:pt x="95359" y="2906738"/>
                </a:lnTo>
                <a:lnTo>
                  <a:pt x="71163" y="2869215"/>
                </a:lnTo>
                <a:lnTo>
                  <a:pt x="50185" y="2829578"/>
                </a:lnTo>
                <a:lnTo>
                  <a:pt x="32609" y="2788011"/>
                </a:lnTo>
                <a:lnTo>
                  <a:pt x="18618" y="2744699"/>
                </a:lnTo>
                <a:lnTo>
                  <a:pt x="8397" y="2699825"/>
                </a:lnTo>
                <a:lnTo>
                  <a:pt x="2130" y="2653574"/>
                </a:lnTo>
                <a:lnTo>
                  <a:pt x="0" y="2606128"/>
                </a:lnTo>
                <a:lnTo>
                  <a:pt x="0" y="521207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5096" y="3738117"/>
            <a:ext cx="1350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5075" algn="l"/>
              </a:tabLst>
            </a:pPr>
            <a:r>
              <a:rPr sz="1800" spc="15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ти	с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9176" y="3738117"/>
            <a:ext cx="1578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ограниченными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здоровья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2808" y="4287139"/>
            <a:ext cx="1475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5550" algn="l"/>
              </a:tabLst>
            </a:pP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55" dirty="0">
                <a:latin typeface="Times New Roman"/>
                <a:cs typeface="Times New Roman"/>
              </a:rPr>
              <a:t>б</a:t>
            </a:r>
            <a:r>
              <a:rPr sz="1800" spc="-4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ч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096" y="4012514"/>
            <a:ext cx="18827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46555" algn="l"/>
              </a:tabLst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возможностями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40" dirty="0">
                <a:latin typeface="Times New Roman"/>
                <a:cs typeface="Times New Roman"/>
              </a:rPr>
              <a:t>м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ю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на  </a:t>
            </a:r>
            <a:r>
              <a:rPr sz="1800" spc="-10" dirty="0">
                <a:latin typeface="Times New Roman"/>
                <a:cs typeface="Times New Roman"/>
              </a:rPr>
              <a:t>адаптированной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096" y="4835728"/>
            <a:ext cx="21615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общеобразовательной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096" y="5110353"/>
            <a:ext cx="2295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6950" algn="l"/>
                <a:tab pos="1442085" algn="l"/>
              </a:tabLst>
            </a:pPr>
            <a:r>
              <a:rPr sz="1800" spc="-30" dirty="0">
                <a:solidFill>
                  <a:srgbClr val="FF0000"/>
                </a:solidFill>
                <a:latin typeface="Times New Roman"/>
                <a:cs typeface="Times New Roman"/>
              </a:rPr>
              <a:t>только	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с	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согласия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9048" y="4561458"/>
            <a:ext cx="10769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 algn="just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spc="-30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5" dirty="0">
                <a:latin typeface="Times New Roman"/>
                <a:cs typeface="Times New Roman"/>
              </a:rPr>
              <a:t>ро</a:t>
            </a:r>
            <a:r>
              <a:rPr sz="1800" spc="-25" dirty="0">
                <a:latin typeface="Times New Roman"/>
                <a:cs typeface="Times New Roman"/>
              </a:rPr>
              <a:t>г</a:t>
            </a:r>
            <a:r>
              <a:rPr sz="1800" spc="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мм</a:t>
            </a:r>
            <a:r>
              <a:rPr sz="1800" dirty="0">
                <a:latin typeface="Times New Roman"/>
                <a:cs typeface="Times New Roman"/>
              </a:rPr>
              <a:t>е 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родителей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096" y="5384698"/>
            <a:ext cx="36442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(законных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представителей)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и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основании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рекомендаций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психолого- </a:t>
            </a:r>
            <a:r>
              <a:rPr sz="1800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медико-педагогической</a:t>
            </a:r>
            <a:r>
              <a:rPr sz="18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комиссии.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3087" y="1289050"/>
            <a:ext cx="3074035" cy="1392555"/>
          </a:xfrm>
          <a:custGeom>
            <a:avLst/>
            <a:gdLst/>
            <a:ahLst/>
            <a:cxnLst/>
            <a:rect l="l" t="t" r="r" b="b"/>
            <a:pathLst>
              <a:path w="3074035" h="1392555">
                <a:moveTo>
                  <a:pt x="0" y="232028"/>
                </a:moveTo>
                <a:lnTo>
                  <a:pt x="4714" y="185267"/>
                </a:lnTo>
                <a:lnTo>
                  <a:pt x="18234" y="141714"/>
                </a:lnTo>
                <a:lnTo>
                  <a:pt x="39628" y="102300"/>
                </a:lnTo>
                <a:lnTo>
                  <a:pt x="67962" y="67960"/>
                </a:lnTo>
                <a:lnTo>
                  <a:pt x="102303" y="39627"/>
                </a:lnTo>
                <a:lnTo>
                  <a:pt x="141719" y="18234"/>
                </a:lnTo>
                <a:lnTo>
                  <a:pt x="185276" y="4714"/>
                </a:lnTo>
                <a:lnTo>
                  <a:pt x="232041" y="0"/>
                </a:lnTo>
                <a:lnTo>
                  <a:pt x="2841307" y="0"/>
                </a:lnTo>
                <a:lnTo>
                  <a:pt x="2888074" y="4714"/>
                </a:lnTo>
                <a:lnTo>
                  <a:pt x="2931642" y="18234"/>
                </a:lnTo>
                <a:lnTo>
                  <a:pt x="2971075" y="39627"/>
                </a:lnTo>
                <a:lnTo>
                  <a:pt x="3005439" y="67960"/>
                </a:lnTo>
                <a:lnTo>
                  <a:pt x="3033795" y="102300"/>
                </a:lnTo>
                <a:lnTo>
                  <a:pt x="3055209" y="141714"/>
                </a:lnTo>
                <a:lnTo>
                  <a:pt x="3068743" y="185267"/>
                </a:lnTo>
                <a:lnTo>
                  <a:pt x="3073463" y="232028"/>
                </a:lnTo>
                <a:lnTo>
                  <a:pt x="3073463" y="1160145"/>
                </a:lnTo>
                <a:lnTo>
                  <a:pt x="3068743" y="1206911"/>
                </a:lnTo>
                <a:lnTo>
                  <a:pt x="3055209" y="1250479"/>
                </a:lnTo>
                <a:lnTo>
                  <a:pt x="3033795" y="1289913"/>
                </a:lnTo>
                <a:lnTo>
                  <a:pt x="3005439" y="1324276"/>
                </a:lnTo>
                <a:lnTo>
                  <a:pt x="2971075" y="1352633"/>
                </a:lnTo>
                <a:lnTo>
                  <a:pt x="2931642" y="1374046"/>
                </a:lnTo>
                <a:lnTo>
                  <a:pt x="2888074" y="1387581"/>
                </a:lnTo>
                <a:lnTo>
                  <a:pt x="2841307" y="1392301"/>
                </a:lnTo>
                <a:lnTo>
                  <a:pt x="232041" y="1392301"/>
                </a:lnTo>
                <a:lnTo>
                  <a:pt x="185276" y="1387581"/>
                </a:lnTo>
                <a:lnTo>
                  <a:pt x="141719" y="1374046"/>
                </a:lnTo>
                <a:lnTo>
                  <a:pt x="102303" y="1352633"/>
                </a:lnTo>
                <a:lnTo>
                  <a:pt x="67962" y="1324276"/>
                </a:lnTo>
                <a:lnTo>
                  <a:pt x="39628" y="1289913"/>
                </a:lnTo>
                <a:lnTo>
                  <a:pt x="18234" y="1250479"/>
                </a:lnTo>
                <a:lnTo>
                  <a:pt x="4714" y="1206911"/>
                </a:lnTo>
                <a:lnTo>
                  <a:pt x="0" y="1160145"/>
                </a:lnTo>
                <a:lnTo>
                  <a:pt x="0" y="232028"/>
                </a:lnTo>
                <a:close/>
              </a:path>
            </a:pathLst>
          </a:custGeom>
          <a:ln w="12699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2231" y="1540205"/>
            <a:ext cx="27527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400" spc="-20" dirty="0">
                <a:solidFill>
                  <a:srgbClr val="C00000"/>
                </a:solidFill>
                <a:latin typeface="Times New Roman"/>
                <a:cs typeface="Times New Roman"/>
              </a:rPr>
              <a:t>Статья</a:t>
            </a:r>
            <a:r>
              <a:rPr sz="14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55.</a:t>
            </a:r>
            <a:r>
              <a:rPr sz="1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Общие</a:t>
            </a:r>
            <a:r>
              <a:rPr sz="14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Times New Roman"/>
                <a:cs typeface="Times New Roman"/>
              </a:rPr>
              <a:t>требования</a:t>
            </a:r>
            <a:r>
              <a:rPr sz="14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к </a:t>
            </a:r>
            <a:r>
              <a:rPr sz="1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приему</a:t>
            </a:r>
            <a:r>
              <a:rPr sz="1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14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обучение</a:t>
            </a:r>
            <a:r>
              <a:rPr sz="14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4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Times New Roman"/>
                <a:cs typeface="Times New Roman"/>
              </a:rPr>
              <a:t>организацию, </a:t>
            </a:r>
            <a:r>
              <a:rPr sz="1400" spc="-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C00000"/>
                </a:solidFill>
                <a:latin typeface="Times New Roman"/>
                <a:cs typeface="Times New Roman"/>
              </a:rPr>
              <a:t>осуществляющую</a:t>
            </a:r>
            <a:r>
              <a:rPr sz="14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образовательную </a:t>
            </a:r>
            <a:r>
              <a:rPr sz="1400" spc="-3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Times New Roman"/>
                <a:cs typeface="Times New Roman"/>
              </a:rPr>
              <a:t>деятельность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84850" y="1233550"/>
            <a:ext cx="5883275" cy="1392555"/>
          </a:xfrm>
          <a:custGeom>
            <a:avLst/>
            <a:gdLst/>
            <a:ahLst/>
            <a:cxnLst/>
            <a:rect l="l" t="t" r="r" b="b"/>
            <a:pathLst>
              <a:path w="5883275" h="1392555">
                <a:moveTo>
                  <a:pt x="0" y="232028"/>
                </a:moveTo>
                <a:lnTo>
                  <a:pt x="4714" y="185267"/>
                </a:lnTo>
                <a:lnTo>
                  <a:pt x="18234" y="141714"/>
                </a:lnTo>
                <a:lnTo>
                  <a:pt x="39627" y="102300"/>
                </a:lnTo>
                <a:lnTo>
                  <a:pt x="67960" y="67960"/>
                </a:lnTo>
                <a:lnTo>
                  <a:pt x="102300" y="39627"/>
                </a:lnTo>
                <a:lnTo>
                  <a:pt x="141714" y="18234"/>
                </a:lnTo>
                <a:lnTo>
                  <a:pt x="185267" y="4714"/>
                </a:lnTo>
                <a:lnTo>
                  <a:pt x="232028" y="0"/>
                </a:lnTo>
                <a:lnTo>
                  <a:pt x="5651246" y="0"/>
                </a:lnTo>
                <a:lnTo>
                  <a:pt x="5698007" y="4714"/>
                </a:lnTo>
                <a:lnTo>
                  <a:pt x="5741560" y="18234"/>
                </a:lnTo>
                <a:lnTo>
                  <a:pt x="5780974" y="39627"/>
                </a:lnTo>
                <a:lnTo>
                  <a:pt x="5815314" y="67960"/>
                </a:lnTo>
                <a:lnTo>
                  <a:pt x="5843647" y="102300"/>
                </a:lnTo>
                <a:lnTo>
                  <a:pt x="5865040" y="141714"/>
                </a:lnTo>
                <a:lnTo>
                  <a:pt x="5878560" y="185267"/>
                </a:lnTo>
                <a:lnTo>
                  <a:pt x="5883275" y="232028"/>
                </a:lnTo>
                <a:lnTo>
                  <a:pt x="5883275" y="1160145"/>
                </a:lnTo>
                <a:lnTo>
                  <a:pt x="5878560" y="1206906"/>
                </a:lnTo>
                <a:lnTo>
                  <a:pt x="5865040" y="1250459"/>
                </a:lnTo>
                <a:lnTo>
                  <a:pt x="5843647" y="1289873"/>
                </a:lnTo>
                <a:lnTo>
                  <a:pt x="5815314" y="1324213"/>
                </a:lnTo>
                <a:lnTo>
                  <a:pt x="5780974" y="1352546"/>
                </a:lnTo>
                <a:lnTo>
                  <a:pt x="5741560" y="1373939"/>
                </a:lnTo>
                <a:lnTo>
                  <a:pt x="5698007" y="1387459"/>
                </a:lnTo>
                <a:lnTo>
                  <a:pt x="5651246" y="1392174"/>
                </a:lnTo>
                <a:lnTo>
                  <a:pt x="232028" y="1392174"/>
                </a:lnTo>
                <a:lnTo>
                  <a:pt x="185267" y="1387459"/>
                </a:lnTo>
                <a:lnTo>
                  <a:pt x="141714" y="1373939"/>
                </a:lnTo>
                <a:lnTo>
                  <a:pt x="102300" y="1352546"/>
                </a:lnTo>
                <a:lnTo>
                  <a:pt x="67960" y="1324213"/>
                </a:lnTo>
                <a:lnTo>
                  <a:pt x="39627" y="1289873"/>
                </a:lnTo>
                <a:lnTo>
                  <a:pt x="18234" y="1250459"/>
                </a:lnTo>
                <a:lnTo>
                  <a:pt x="4714" y="1206906"/>
                </a:lnTo>
                <a:lnTo>
                  <a:pt x="0" y="1160145"/>
                </a:lnTo>
                <a:lnTo>
                  <a:pt x="0" y="232028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89675" y="1496948"/>
            <a:ext cx="487299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3175" algn="ctr">
              <a:lnSpc>
                <a:spcPct val="99500"/>
              </a:lnSpc>
              <a:spcBef>
                <a:spcPts val="110"/>
              </a:spcBef>
            </a:pP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Статья 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79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«Организация</a:t>
            </a:r>
            <a:r>
              <a:rPr sz="18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получения</a:t>
            </a:r>
            <a:r>
              <a:rPr sz="18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образования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обучающимися</a:t>
            </a:r>
            <a:r>
              <a:rPr sz="1800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ограниченными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возможностями </a:t>
            </a:r>
            <a:r>
              <a:rPr sz="1800" spc="-4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здоровья»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43475" y="3429000"/>
            <a:ext cx="6985000" cy="3127375"/>
          </a:xfrm>
          <a:custGeom>
            <a:avLst/>
            <a:gdLst/>
            <a:ahLst/>
            <a:cxnLst/>
            <a:rect l="l" t="t" r="r" b="b"/>
            <a:pathLst>
              <a:path w="6985000" h="3127375">
                <a:moveTo>
                  <a:pt x="0" y="521207"/>
                </a:moveTo>
                <a:lnTo>
                  <a:pt x="2130" y="473778"/>
                </a:lnTo>
                <a:lnTo>
                  <a:pt x="8399" y="427539"/>
                </a:lnTo>
                <a:lnTo>
                  <a:pt x="18623" y="382675"/>
                </a:lnTo>
                <a:lnTo>
                  <a:pt x="32616" y="339371"/>
                </a:lnTo>
                <a:lnTo>
                  <a:pt x="50195" y="297810"/>
                </a:lnTo>
                <a:lnTo>
                  <a:pt x="71176" y="258176"/>
                </a:lnTo>
                <a:lnTo>
                  <a:pt x="95374" y="220655"/>
                </a:lnTo>
                <a:lnTo>
                  <a:pt x="122605" y="185430"/>
                </a:lnTo>
                <a:lnTo>
                  <a:pt x="152685" y="152685"/>
                </a:lnTo>
                <a:lnTo>
                  <a:pt x="185430" y="122605"/>
                </a:lnTo>
                <a:lnTo>
                  <a:pt x="220655" y="95374"/>
                </a:lnTo>
                <a:lnTo>
                  <a:pt x="258176" y="71176"/>
                </a:lnTo>
                <a:lnTo>
                  <a:pt x="297810" y="50195"/>
                </a:lnTo>
                <a:lnTo>
                  <a:pt x="339371" y="32616"/>
                </a:lnTo>
                <a:lnTo>
                  <a:pt x="382675" y="18623"/>
                </a:lnTo>
                <a:lnTo>
                  <a:pt x="427539" y="8399"/>
                </a:lnTo>
                <a:lnTo>
                  <a:pt x="473778" y="2130"/>
                </a:lnTo>
                <a:lnTo>
                  <a:pt x="521208" y="0"/>
                </a:lnTo>
                <a:lnTo>
                  <a:pt x="6463792" y="0"/>
                </a:lnTo>
                <a:lnTo>
                  <a:pt x="6511221" y="2130"/>
                </a:lnTo>
                <a:lnTo>
                  <a:pt x="6557460" y="8399"/>
                </a:lnTo>
                <a:lnTo>
                  <a:pt x="6602324" y="18623"/>
                </a:lnTo>
                <a:lnTo>
                  <a:pt x="6645628" y="32616"/>
                </a:lnTo>
                <a:lnTo>
                  <a:pt x="6687189" y="50195"/>
                </a:lnTo>
                <a:lnTo>
                  <a:pt x="6726823" y="71176"/>
                </a:lnTo>
                <a:lnTo>
                  <a:pt x="6764344" y="95374"/>
                </a:lnTo>
                <a:lnTo>
                  <a:pt x="6799569" y="122605"/>
                </a:lnTo>
                <a:lnTo>
                  <a:pt x="6832314" y="152685"/>
                </a:lnTo>
                <a:lnTo>
                  <a:pt x="6862394" y="185430"/>
                </a:lnTo>
                <a:lnTo>
                  <a:pt x="6889625" y="220655"/>
                </a:lnTo>
                <a:lnTo>
                  <a:pt x="6913823" y="258176"/>
                </a:lnTo>
                <a:lnTo>
                  <a:pt x="6934804" y="297810"/>
                </a:lnTo>
                <a:lnTo>
                  <a:pt x="6952383" y="339371"/>
                </a:lnTo>
                <a:lnTo>
                  <a:pt x="6966376" y="382675"/>
                </a:lnTo>
                <a:lnTo>
                  <a:pt x="6976600" y="427539"/>
                </a:lnTo>
                <a:lnTo>
                  <a:pt x="6982869" y="473778"/>
                </a:lnTo>
                <a:lnTo>
                  <a:pt x="6985000" y="521207"/>
                </a:lnTo>
                <a:lnTo>
                  <a:pt x="6985000" y="2606128"/>
                </a:lnTo>
                <a:lnTo>
                  <a:pt x="6982869" y="2653574"/>
                </a:lnTo>
                <a:lnTo>
                  <a:pt x="6976600" y="2699825"/>
                </a:lnTo>
                <a:lnTo>
                  <a:pt x="6966376" y="2744699"/>
                </a:lnTo>
                <a:lnTo>
                  <a:pt x="6952383" y="2788011"/>
                </a:lnTo>
                <a:lnTo>
                  <a:pt x="6934804" y="2829578"/>
                </a:lnTo>
                <a:lnTo>
                  <a:pt x="6913823" y="2869215"/>
                </a:lnTo>
                <a:lnTo>
                  <a:pt x="6889625" y="2906738"/>
                </a:lnTo>
                <a:lnTo>
                  <a:pt x="6862394" y="2941964"/>
                </a:lnTo>
                <a:lnTo>
                  <a:pt x="6832314" y="2974708"/>
                </a:lnTo>
                <a:lnTo>
                  <a:pt x="6799569" y="3004786"/>
                </a:lnTo>
                <a:lnTo>
                  <a:pt x="6764344" y="3032015"/>
                </a:lnTo>
                <a:lnTo>
                  <a:pt x="6726823" y="3056211"/>
                </a:lnTo>
                <a:lnTo>
                  <a:pt x="6687189" y="3077189"/>
                </a:lnTo>
                <a:lnTo>
                  <a:pt x="6645628" y="3094765"/>
                </a:lnTo>
                <a:lnTo>
                  <a:pt x="6602324" y="3108756"/>
                </a:lnTo>
                <a:lnTo>
                  <a:pt x="6557460" y="3118977"/>
                </a:lnTo>
                <a:lnTo>
                  <a:pt x="6511221" y="3125244"/>
                </a:lnTo>
                <a:lnTo>
                  <a:pt x="6463792" y="3127375"/>
                </a:lnTo>
                <a:lnTo>
                  <a:pt x="521208" y="3127375"/>
                </a:lnTo>
                <a:lnTo>
                  <a:pt x="473778" y="3125244"/>
                </a:lnTo>
                <a:lnTo>
                  <a:pt x="427539" y="3118977"/>
                </a:lnTo>
                <a:lnTo>
                  <a:pt x="382675" y="3108756"/>
                </a:lnTo>
                <a:lnTo>
                  <a:pt x="339371" y="3094765"/>
                </a:lnTo>
                <a:lnTo>
                  <a:pt x="297810" y="3077189"/>
                </a:lnTo>
                <a:lnTo>
                  <a:pt x="258176" y="3056211"/>
                </a:lnTo>
                <a:lnTo>
                  <a:pt x="220655" y="3032015"/>
                </a:lnTo>
                <a:lnTo>
                  <a:pt x="185430" y="3004786"/>
                </a:lnTo>
                <a:lnTo>
                  <a:pt x="152685" y="2974708"/>
                </a:lnTo>
                <a:lnTo>
                  <a:pt x="122605" y="2941964"/>
                </a:lnTo>
                <a:lnTo>
                  <a:pt x="95374" y="2906738"/>
                </a:lnTo>
                <a:lnTo>
                  <a:pt x="71176" y="2869215"/>
                </a:lnTo>
                <a:lnTo>
                  <a:pt x="50195" y="2829578"/>
                </a:lnTo>
                <a:lnTo>
                  <a:pt x="32616" y="2788011"/>
                </a:lnTo>
                <a:lnTo>
                  <a:pt x="18623" y="2744699"/>
                </a:lnTo>
                <a:lnTo>
                  <a:pt x="8399" y="2699825"/>
                </a:lnTo>
                <a:lnTo>
                  <a:pt x="2130" y="2653574"/>
                </a:lnTo>
                <a:lnTo>
                  <a:pt x="0" y="2606128"/>
                </a:lnTo>
                <a:lnTo>
                  <a:pt x="0" y="521207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76265" y="3600957"/>
            <a:ext cx="6525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950845" algn="l"/>
              </a:tabLst>
            </a:pPr>
            <a:r>
              <a:rPr sz="1800" spc="5" dirty="0">
                <a:latin typeface="Times New Roman"/>
                <a:cs typeface="Times New Roman"/>
              </a:rPr>
              <a:t>1.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Содержание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образования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условия</a:t>
            </a:r>
            <a:r>
              <a:rPr sz="1800" spc="-5" dirty="0">
                <a:latin typeface="Times New Roman"/>
                <a:cs typeface="Times New Roman"/>
              </a:rPr>
              <a:t> организации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обучения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воспитания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обучающихся</a:t>
            </a:r>
            <a:r>
              <a:rPr sz="1800" spc="3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	</a:t>
            </a:r>
            <a:r>
              <a:rPr sz="1800" spc="-5" dirty="0">
                <a:latin typeface="Times New Roman"/>
                <a:cs typeface="Times New Roman"/>
              </a:rPr>
              <a:t>ОВЗ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определяются</a:t>
            </a:r>
            <a:r>
              <a:rPr sz="1800" spc="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адаптированной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76265" y="4149674"/>
            <a:ext cx="6523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7220" algn="l"/>
                <a:tab pos="3378200" algn="l"/>
                <a:tab pos="3725545" algn="l"/>
                <a:tab pos="4307840" algn="l"/>
                <a:tab pos="5579745" algn="l"/>
                <a:tab pos="6402705" algn="l"/>
              </a:tabLst>
            </a:pP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800" spc="-6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те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л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ь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й	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ро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мм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й</a:t>
            </a:r>
            <a:r>
              <a:rPr sz="1800" dirty="0">
                <a:latin typeface="Times New Roman"/>
                <a:cs typeface="Times New Roman"/>
              </a:rPr>
              <a:t>,	а	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д</a:t>
            </a:r>
            <a:r>
              <a:rPr sz="1800" spc="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в	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	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6265" y="4424298"/>
            <a:ext cx="65220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700" algn="l"/>
                <a:tab pos="1868805" algn="l"/>
                <a:tab pos="3725545" algn="l"/>
                <a:tab pos="5146040" algn="l"/>
              </a:tabLst>
            </a:pPr>
            <a:r>
              <a:rPr sz="1800" spc="-5" dirty="0">
                <a:latin typeface="Times New Roman"/>
                <a:cs typeface="Times New Roman"/>
              </a:rPr>
              <a:t>соответствии	</a:t>
            </a:r>
            <a:r>
              <a:rPr sz="1800" dirty="0">
                <a:latin typeface="Times New Roman"/>
                <a:cs typeface="Times New Roman"/>
              </a:rPr>
              <a:t>с	</a:t>
            </a:r>
            <a:r>
              <a:rPr sz="1800" spc="-5" dirty="0">
                <a:latin typeface="Times New Roman"/>
                <a:cs typeface="Times New Roman"/>
              </a:rPr>
              <a:t>индивидуальной	программой	реабилитации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инвалида.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76265" y="4973192"/>
            <a:ext cx="638175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2.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Общее образование </a:t>
            </a:r>
            <a:r>
              <a:rPr sz="1800" spc="-20" dirty="0">
                <a:latin typeface="Times New Roman"/>
                <a:cs typeface="Times New Roman"/>
              </a:rPr>
              <a:t>обучающихся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ОВЗ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осуществляется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организациях,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осуществляющих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образовательную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деятельность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адаптированным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основным</a:t>
            </a:r>
            <a:r>
              <a:rPr sz="1800" spc="-10" dirty="0">
                <a:latin typeface="Times New Roman"/>
                <a:cs typeface="Times New Roman"/>
              </a:rPr>
              <a:t> общеобразовательным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программам.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таких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организациях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создаются</a:t>
            </a:r>
            <a:r>
              <a:rPr sz="1800" spc="-10" dirty="0">
                <a:latin typeface="Times New Roman"/>
                <a:cs typeface="Times New Roman"/>
              </a:rPr>
              <a:t> специальные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условия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для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получения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указанными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обучающимися.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95526" y="2819400"/>
            <a:ext cx="567055" cy="593725"/>
          </a:xfrm>
          <a:custGeom>
            <a:avLst/>
            <a:gdLst/>
            <a:ahLst/>
            <a:cxnLst/>
            <a:rect l="l" t="t" r="r" b="b"/>
            <a:pathLst>
              <a:path w="567055" h="593725">
                <a:moveTo>
                  <a:pt x="0" y="310388"/>
                </a:moveTo>
                <a:lnTo>
                  <a:pt x="141605" y="310388"/>
                </a:lnTo>
                <a:lnTo>
                  <a:pt x="141605" y="0"/>
                </a:lnTo>
                <a:lnTo>
                  <a:pt x="424942" y="0"/>
                </a:lnTo>
                <a:lnTo>
                  <a:pt x="424942" y="310388"/>
                </a:lnTo>
                <a:lnTo>
                  <a:pt x="566674" y="310388"/>
                </a:lnTo>
                <a:lnTo>
                  <a:pt x="283337" y="593725"/>
                </a:lnTo>
                <a:lnTo>
                  <a:pt x="0" y="310388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4651" y="1574800"/>
            <a:ext cx="5418455" cy="1749425"/>
          </a:xfrm>
          <a:custGeom>
            <a:avLst/>
            <a:gdLst/>
            <a:ahLst/>
            <a:cxnLst/>
            <a:rect l="l" t="t" r="r" b="b"/>
            <a:pathLst>
              <a:path w="5418455" h="1749425">
                <a:moveTo>
                  <a:pt x="0" y="410337"/>
                </a:moveTo>
                <a:lnTo>
                  <a:pt x="410337" y="0"/>
                </a:lnTo>
                <a:lnTo>
                  <a:pt x="410337" y="205232"/>
                </a:lnTo>
                <a:lnTo>
                  <a:pt x="1656461" y="205232"/>
                </a:lnTo>
                <a:lnTo>
                  <a:pt x="1656461" y="0"/>
                </a:lnTo>
                <a:lnTo>
                  <a:pt x="2066925" y="410337"/>
                </a:lnTo>
                <a:lnTo>
                  <a:pt x="1656461" y="820801"/>
                </a:lnTo>
                <a:lnTo>
                  <a:pt x="1656461" y="615569"/>
                </a:lnTo>
                <a:lnTo>
                  <a:pt x="410337" y="615569"/>
                </a:lnTo>
                <a:lnTo>
                  <a:pt x="410337" y="820801"/>
                </a:lnTo>
                <a:lnTo>
                  <a:pt x="0" y="410337"/>
                </a:lnTo>
                <a:close/>
              </a:path>
              <a:path w="5418455" h="1749425">
                <a:moveTo>
                  <a:pt x="4849749" y="1465199"/>
                </a:moveTo>
                <a:lnTo>
                  <a:pt x="4991862" y="1465199"/>
                </a:lnTo>
                <a:lnTo>
                  <a:pt x="4991862" y="1155700"/>
                </a:lnTo>
                <a:lnTo>
                  <a:pt x="5275960" y="1155700"/>
                </a:lnTo>
                <a:lnTo>
                  <a:pt x="5275960" y="1465199"/>
                </a:lnTo>
                <a:lnTo>
                  <a:pt x="5418074" y="1465199"/>
                </a:lnTo>
                <a:lnTo>
                  <a:pt x="5133975" y="1749425"/>
                </a:lnTo>
                <a:lnTo>
                  <a:pt x="4849749" y="1465199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5488BA1A-AB83-45BC-8CCF-8EAF3A37C0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525" y="90140"/>
            <a:ext cx="896190" cy="75597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5DABB80-739D-4EB5-8947-6BAA773C0839}"/>
              </a:ext>
            </a:extLst>
          </p:cNvPr>
          <p:cNvSpPr/>
          <p:nvPr/>
        </p:nvSpPr>
        <p:spPr>
          <a:xfrm>
            <a:off x="2740278" y="237527"/>
            <a:ext cx="7622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"/>
              </a:spcBef>
            </a:pP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2000" spc="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2000" spc="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</a:t>
            </a:r>
            <a:r>
              <a:rPr lang="ru-RU" sz="2000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lang="ru-RU" sz="2000" spc="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2000" spc="7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273</a:t>
            </a:r>
            <a:r>
              <a:rPr lang="ru-RU" sz="2000" spc="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29.12.2012</a:t>
            </a:r>
            <a:r>
              <a:rPr lang="ru-RU" sz="2000" spc="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B8A593-5C99-4202-BE4D-6E6445CC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369332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Контингент обучающихся с ОВЗ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17AD56FD-F7C4-4B30-AE04-A1DFBF77BD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25311775"/>
              </p:ext>
            </p:extLst>
          </p:nvPr>
        </p:nvGraphicFramePr>
        <p:xfrm>
          <a:off x="609600" y="1577975"/>
          <a:ext cx="530383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16">
            <a:extLst>
              <a:ext uri="{FF2B5EF4-FFF2-40B4-BE49-F238E27FC236}">
                <a16:creationId xmlns:a16="http://schemas.microsoft.com/office/drawing/2014/main" xmlns="" id="{31E0C945-FA07-4C7B-B5E1-230B14FAC3B9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xmlns="" val="3490410902"/>
              </p:ext>
            </p:extLst>
          </p:nvPr>
        </p:nvGraphicFramePr>
        <p:xfrm>
          <a:off x="6096001" y="1828800"/>
          <a:ext cx="5638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50076A-DF04-49D4-835B-B668F076121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1676400"/>
            <a:ext cx="253005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91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088260" y="326574"/>
            <a:ext cx="8411210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индивидуального обучения на дому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0703" y="1496566"/>
            <a:ext cx="4005579" cy="5361940"/>
            <a:chOff x="1060703" y="1496566"/>
            <a:chExt cx="4005579" cy="53619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3" y="1496566"/>
              <a:ext cx="4005072" cy="53614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7540" y="1844801"/>
              <a:ext cx="3310890" cy="47117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63090" y="1800351"/>
              <a:ext cx="3400425" cy="4801235"/>
            </a:xfrm>
            <a:custGeom>
              <a:avLst/>
              <a:gdLst/>
              <a:ahLst/>
              <a:cxnLst/>
              <a:rect l="l" t="t" r="r" b="b"/>
              <a:pathLst>
                <a:path w="3400425" h="4801234">
                  <a:moveTo>
                    <a:pt x="595376" y="0"/>
                  </a:moveTo>
                  <a:lnTo>
                    <a:pt x="3400044" y="0"/>
                  </a:lnTo>
                  <a:lnTo>
                    <a:pt x="3400044" y="4205605"/>
                  </a:lnTo>
                  <a:lnTo>
                    <a:pt x="3396996" y="4265320"/>
                  </a:lnTo>
                  <a:lnTo>
                    <a:pt x="3387979" y="4324477"/>
                  </a:lnTo>
                  <a:lnTo>
                    <a:pt x="3373374" y="4382033"/>
                  </a:lnTo>
                  <a:lnTo>
                    <a:pt x="3353181" y="4436656"/>
                  </a:lnTo>
                  <a:lnTo>
                    <a:pt x="3328035" y="4488789"/>
                  </a:lnTo>
                  <a:lnTo>
                    <a:pt x="3298444" y="4538091"/>
                  </a:lnTo>
                  <a:lnTo>
                    <a:pt x="3264027" y="4584166"/>
                  </a:lnTo>
                  <a:lnTo>
                    <a:pt x="3225419" y="4626190"/>
                  </a:lnTo>
                  <a:lnTo>
                    <a:pt x="3183001" y="4664684"/>
                  </a:lnTo>
                  <a:lnTo>
                    <a:pt x="3137281" y="4698923"/>
                  </a:lnTo>
                  <a:lnTo>
                    <a:pt x="3088386" y="4728933"/>
                  </a:lnTo>
                  <a:lnTo>
                    <a:pt x="3035808" y="4754346"/>
                  </a:lnTo>
                  <a:lnTo>
                    <a:pt x="2980944" y="4774057"/>
                  </a:lnTo>
                  <a:lnTo>
                    <a:pt x="2924048" y="4789043"/>
                  </a:lnTo>
                  <a:lnTo>
                    <a:pt x="2864739" y="4798072"/>
                  </a:lnTo>
                  <a:lnTo>
                    <a:pt x="2804922" y="4801019"/>
                  </a:lnTo>
                  <a:lnTo>
                    <a:pt x="0" y="4801019"/>
                  </a:lnTo>
                  <a:lnTo>
                    <a:pt x="0" y="595376"/>
                  </a:lnTo>
                  <a:lnTo>
                    <a:pt x="2921" y="535686"/>
                  </a:lnTo>
                  <a:lnTo>
                    <a:pt x="11937" y="476376"/>
                  </a:lnTo>
                  <a:lnTo>
                    <a:pt x="26924" y="418973"/>
                  </a:lnTo>
                  <a:lnTo>
                    <a:pt x="46609" y="364489"/>
                  </a:lnTo>
                  <a:lnTo>
                    <a:pt x="72009" y="312165"/>
                  </a:lnTo>
                  <a:lnTo>
                    <a:pt x="101981" y="262889"/>
                  </a:lnTo>
                  <a:lnTo>
                    <a:pt x="136271" y="217043"/>
                  </a:lnTo>
                  <a:lnTo>
                    <a:pt x="174497" y="174498"/>
                  </a:lnTo>
                  <a:lnTo>
                    <a:pt x="217043" y="136271"/>
                  </a:lnTo>
                  <a:lnTo>
                    <a:pt x="262763" y="102108"/>
                  </a:lnTo>
                  <a:lnTo>
                    <a:pt x="312039" y="72009"/>
                  </a:lnTo>
                  <a:lnTo>
                    <a:pt x="364490" y="46736"/>
                  </a:lnTo>
                  <a:lnTo>
                    <a:pt x="418972" y="26924"/>
                  </a:lnTo>
                  <a:lnTo>
                    <a:pt x="476377" y="11937"/>
                  </a:lnTo>
                  <a:lnTo>
                    <a:pt x="535685" y="2921"/>
                  </a:lnTo>
                  <a:lnTo>
                    <a:pt x="595376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86602" y="3732733"/>
            <a:ext cx="5255895" cy="222123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65"/>
              </a:spcBef>
            </a:pPr>
            <a:r>
              <a:rPr sz="2400" b="1" spc="-10" dirty="0">
                <a:solidFill>
                  <a:srgbClr val="1F4E79"/>
                </a:solidFill>
                <a:latin typeface="Arial"/>
                <a:cs typeface="Arial"/>
              </a:rPr>
              <a:t>МЕТОДИЧЕСКИЕ</a:t>
            </a:r>
            <a:r>
              <a:rPr sz="2400" b="1" spc="-9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Arial"/>
                <a:cs typeface="Arial"/>
              </a:rPr>
              <a:t>РЕКОМЕНДАЦИИ </a:t>
            </a:r>
            <a:r>
              <a:rPr sz="2400" b="1" spc="-6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ОБ</a:t>
            </a:r>
            <a:r>
              <a:rPr sz="2400" b="1" spc="-30" dirty="0">
                <a:solidFill>
                  <a:srgbClr val="1F4E79"/>
                </a:solidFill>
                <a:latin typeface="Arial"/>
                <a:cs typeface="Arial"/>
              </a:rPr>
              <a:t> ОРГАНИЗАЦИИ</a:t>
            </a:r>
            <a:r>
              <a:rPr sz="2400" b="1" spc="10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Arial"/>
                <a:cs typeface="Arial"/>
              </a:rPr>
              <a:t>ОБУЧЕНИЯ</a:t>
            </a:r>
            <a:r>
              <a:rPr sz="2400" b="1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НА </a:t>
            </a:r>
            <a:r>
              <a:rPr sz="2400" b="1" spc="-6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F4E79"/>
                </a:solidFill>
                <a:latin typeface="Arial"/>
                <a:cs typeface="Arial"/>
              </a:rPr>
              <a:t>ДОМУ </a:t>
            </a:r>
            <a:r>
              <a:rPr sz="2400" b="1" spc="-30" dirty="0">
                <a:solidFill>
                  <a:srgbClr val="1F4E79"/>
                </a:solidFill>
                <a:latin typeface="Arial"/>
                <a:cs typeface="Arial"/>
              </a:rPr>
              <a:t>ОБУЧАЮЩИХСЯ</a:t>
            </a:r>
            <a:r>
              <a:rPr sz="2400" b="1" spc="9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</a:t>
            </a:r>
            <a:endParaRPr sz="2400" dirty="0">
              <a:latin typeface="Arial"/>
              <a:cs typeface="Arial"/>
            </a:endParaRPr>
          </a:p>
          <a:p>
            <a:pPr marL="635" algn="ctr">
              <a:lnSpc>
                <a:spcPts val="2810"/>
              </a:lnSpc>
            </a:pPr>
            <a:r>
              <a:rPr sz="2400" b="1" spc="-25" dirty="0">
                <a:solidFill>
                  <a:srgbClr val="1F4E79"/>
                </a:solidFill>
                <a:latin typeface="Arial"/>
                <a:cs typeface="Arial"/>
              </a:rPr>
              <a:t>ОГРАНИЧЕННЫМИ</a:t>
            </a:r>
            <a:endParaRPr sz="2400" dirty="0">
              <a:latin typeface="Arial"/>
              <a:cs typeface="Arial"/>
            </a:endParaRPr>
          </a:p>
          <a:p>
            <a:pPr marL="55244" marR="45085" algn="ctr">
              <a:lnSpc>
                <a:spcPts val="2810"/>
              </a:lnSpc>
              <a:spcBef>
                <a:spcPts val="225"/>
              </a:spcBef>
            </a:pPr>
            <a:r>
              <a:rPr sz="2400" b="1" spc="-25" dirty="0">
                <a:solidFill>
                  <a:srgbClr val="1F4E79"/>
                </a:solidFill>
                <a:latin typeface="Arial"/>
                <a:cs typeface="Arial"/>
              </a:rPr>
              <a:t>ВОЗМОЖНОСТЯМИ</a:t>
            </a:r>
            <a:r>
              <a:rPr sz="2400" b="1" spc="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1F4E79"/>
                </a:solidFill>
                <a:latin typeface="Arial"/>
                <a:cs typeface="Arial"/>
              </a:rPr>
              <a:t>ЗДОРОВЬЯ,</a:t>
            </a:r>
            <a:r>
              <a:rPr sz="2400" b="1" spc="-5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F4E79"/>
                </a:solidFill>
                <a:latin typeface="Arial"/>
                <a:cs typeface="Arial"/>
              </a:rPr>
              <a:t>С </a:t>
            </a:r>
            <a:r>
              <a:rPr sz="2400" b="1" spc="-65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1F4E79"/>
                </a:solidFill>
                <a:latin typeface="Arial"/>
                <a:cs typeface="Arial"/>
              </a:rPr>
              <a:t>ИНВАЛИДНОСТЬЮ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3865" y="2355342"/>
            <a:ext cx="438213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1F4E79"/>
                </a:solidFill>
                <a:latin typeface="Arial"/>
                <a:cs typeface="Arial"/>
              </a:rPr>
              <a:t>ПИСЬМО</a:t>
            </a:r>
            <a:r>
              <a:rPr sz="1600" b="1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F4E79"/>
                </a:solidFill>
                <a:latin typeface="Arial"/>
                <a:cs typeface="Arial"/>
              </a:rPr>
              <a:t>МИНИСТЕРСТВА</a:t>
            </a:r>
            <a:r>
              <a:rPr sz="1600" b="1" spc="-6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Arial"/>
                <a:cs typeface="Arial"/>
              </a:rPr>
              <a:t>ПРОСВЕЩЕНИЯ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1F4E79"/>
                </a:solidFill>
                <a:latin typeface="Arial"/>
                <a:cs typeface="Arial"/>
              </a:rPr>
              <a:t>РОССИЙСКОЙ</a:t>
            </a:r>
            <a:r>
              <a:rPr sz="1600" b="1" spc="-6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1F4E79"/>
                </a:solidFill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600" b="1" spc="-25" dirty="0">
                <a:solidFill>
                  <a:srgbClr val="1F4E79"/>
                </a:solidFill>
                <a:latin typeface="Arial"/>
                <a:cs typeface="Arial"/>
              </a:rPr>
              <a:t>от</a:t>
            </a:r>
            <a:r>
              <a:rPr sz="1600" b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Arial"/>
                <a:cs typeface="Arial"/>
              </a:rPr>
              <a:t>24</a:t>
            </a:r>
            <a:r>
              <a:rPr sz="1600" b="1" spc="-3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4E79"/>
                </a:solidFill>
                <a:latin typeface="Arial"/>
                <a:cs typeface="Arial"/>
              </a:rPr>
              <a:t>ноября</a:t>
            </a:r>
            <a:r>
              <a:rPr sz="1600" b="1" spc="-5" dirty="0">
                <a:solidFill>
                  <a:srgbClr val="1F4E79"/>
                </a:solidFill>
                <a:latin typeface="Arial"/>
                <a:cs typeface="Arial"/>
              </a:rPr>
              <a:t> 2021</a:t>
            </a:r>
            <a:r>
              <a:rPr sz="1600" b="1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85" dirty="0">
                <a:solidFill>
                  <a:srgbClr val="1F4E79"/>
                </a:solidFill>
                <a:latin typeface="Arial"/>
                <a:cs typeface="Arial"/>
              </a:rPr>
              <a:t>г.</a:t>
            </a:r>
            <a:r>
              <a:rPr sz="1600" b="1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F4E79"/>
                </a:solidFill>
                <a:latin typeface="Arial"/>
                <a:cs typeface="Arial"/>
              </a:rPr>
              <a:t>ДГ-2121/07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6F6E438-7C69-46C7-813A-B367595FF4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046" y="152400"/>
            <a:ext cx="867657" cy="733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513013" y="1468978"/>
            <a:ext cx="5256530" cy="1071880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4925" rIns="0" bIns="0" rtlCol="0">
            <a:spAutoFit/>
          </a:bodyPr>
          <a:lstStyle/>
          <a:p>
            <a:pPr marL="229870" marR="227329" algn="ctr">
              <a:lnSpc>
                <a:spcPct val="100000"/>
              </a:lnSpc>
              <a:spcBef>
                <a:spcPts val="275"/>
              </a:spcBef>
            </a:pPr>
            <a:r>
              <a:rPr sz="1600" spc="5" dirty="0">
                <a:solidFill>
                  <a:srgbClr val="1F4E79"/>
                </a:solidFill>
                <a:latin typeface="Arial Black"/>
                <a:cs typeface="Arial Black"/>
              </a:rPr>
              <a:t>Для</a:t>
            </a:r>
            <a:r>
              <a:rPr sz="1600" spc="-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1F4E79"/>
                </a:solidFill>
                <a:latin typeface="Arial Black"/>
                <a:cs typeface="Arial Black"/>
              </a:rPr>
              <a:t>организации</a:t>
            </a:r>
            <a:r>
              <a:rPr sz="16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1F4E79"/>
                </a:solidFill>
                <a:latin typeface="Arial Black"/>
                <a:cs typeface="Arial Black"/>
              </a:rPr>
              <a:t>обучения</a:t>
            </a:r>
            <a:r>
              <a:rPr sz="16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1F4E79"/>
                </a:solidFill>
                <a:latin typeface="Arial Black"/>
                <a:cs typeface="Arial Black"/>
              </a:rPr>
              <a:t>учащегося</a:t>
            </a:r>
            <a:r>
              <a:rPr sz="1600" spc="-7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1F4E79"/>
                </a:solidFill>
                <a:latin typeface="Arial Black"/>
                <a:cs typeface="Arial Black"/>
              </a:rPr>
              <a:t>на </a:t>
            </a:r>
            <a:r>
              <a:rPr sz="1600" spc="-52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1F4E79"/>
                </a:solidFill>
                <a:latin typeface="Arial Black"/>
                <a:cs typeface="Arial Black"/>
              </a:rPr>
              <a:t>дому</a:t>
            </a:r>
            <a:r>
              <a:rPr sz="1600" spc="-3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1F4E79"/>
                </a:solidFill>
                <a:latin typeface="Arial Black"/>
                <a:cs typeface="Arial Black"/>
              </a:rPr>
              <a:t>его</a:t>
            </a:r>
            <a:r>
              <a:rPr sz="1600" spc="-3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1F4E79"/>
                </a:solidFill>
                <a:latin typeface="Arial Black"/>
                <a:cs typeface="Arial Black"/>
              </a:rPr>
              <a:t>родитель</a:t>
            </a:r>
            <a:r>
              <a:rPr sz="1600" spc="-7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1F4E79"/>
                </a:solidFill>
                <a:latin typeface="Arial Black"/>
                <a:cs typeface="Arial Black"/>
              </a:rPr>
              <a:t>или</a:t>
            </a:r>
            <a:r>
              <a:rPr sz="1600" spc="-1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1F4E79"/>
                </a:solidFill>
                <a:latin typeface="Arial Black"/>
                <a:cs typeface="Arial Black"/>
              </a:rPr>
              <a:t>законный</a:t>
            </a:r>
            <a:endParaRPr sz="1600" dirty="0">
              <a:latin typeface="Arial Black"/>
              <a:cs typeface="Arial Black"/>
            </a:endParaRPr>
          </a:p>
          <a:p>
            <a:pPr marL="1905" algn="ctr">
              <a:lnSpc>
                <a:spcPct val="100000"/>
              </a:lnSpc>
            </a:pPr>
            <a:r>
              <a:rPr sz="1600" dirty="0">
                <a:solidFill>
                  <a:srgbClr val="1F4E79"/>
                </a:solidFill>
                <a:latin typeface="Arial Black"/>
                <a:cs typeface="Arial Black"/>
              </a:rPr>
              <a:t>представитель</a:t>
            </a:r>
            <a:r>
              <a:rPr sz="1600" spc="-3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spc="-5" dirty="0">
                <a:solidFill>
                  <a:srgbClr val="1F4E79"/>
                </a:solidFill>
                <a:latin typeface="Arial Black"/>
                <a:cs typeface="Arial Black"/>
              </a:rPr>
              <a:t>представляют</a:t>
            </a:r>
            <a:r>
              <a:rPr sz="1600" spc="-85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1F4E79"/>
                </a:solidFill>
                <a:latin typeface="Arial Black"/>
                <a:cs typeface="Arial Black"/>
              </a:rPr>
              <a:t>в</a:t>
            </a:r>
            <a:endParaRPr sz="160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solidFill>
                  <a:srgbClr val="1F4E79"/>
                </a:solidFill>
                <a:latin typeface="Arial Black"/>
                <a:cs typeface="Arial Black"/>
              </a:rPr>
              <a:t>образовательную</a:t>
            </a:r>
            <a:r>
              <a:rPr sz="1600" spc="-100" dirty="0">
                <a:solidFill>
                  <a:srgbClr val="1F4E79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1F4E79"/>
                </a:solidFill>
                <a:latin typeface="Arial Black"/>
                <a:cs typeface="Arial Black"/>
              </a:rPr>
              <a:t>организацию: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3013" y="3610377"/>
            <a:ext cx="5256530" cy="79248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235"/>
              </a:spcBef>
            </a:pPr>
            <a:r>
              <a:rPr sz="1600" dirty="0">
                <a:latin typeface="Calibri Light"/>
                <a:cs typeface="Calibri Light"/>
              </a:rPr>
              <a:t>-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заявление</a:t>
            </a:r>
            <a:r>
              <a:rPr sz="1600" spc="-50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об</a:t>
            </a:r>
            <a:r>
              <a:rPr sz="1600" spc="-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организации</a:t>
            </a:r>
            <a:r>
              <a:rPr sz="1600" spc="-6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обучения</a:t>
            </a:r>
            <a:r>
              <a:rPr sz="1600" spc="-7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на</a:t>
            </a:r>
            <a:r>
              <a:rPr sz="1600" spc="1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дому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по</a:t>
            </a:r>
            <a:endParaRPr sz="1600" dirty="0">
              <a:latin typeface="Calibri Light"/>
              <a:cs typeface="Calibri Light"/>
            </a:endParaRPr>
          </a:p>
          <a:p>
            <a:pPr marL="635" algn="ctr">
              <a:lnSpc>
                <a:spcPts val="1730"/>
              </a:lnSpc>
            </a:pPr>
            <a:r>
              <a:rPr sz="1600" dirty="0">
                <a:latin typeface="Calibri Light"/>
                <a:cs typeface="Calibri Light"/>
              </a:rPr>
              <a:t>адаптированной</a:t>
            </a:r>
            <a:r>
              <a:rPr sz="1600" spc="-65" dirty="0">
                <a:latin typeface="Calibri Light"/>
                <a:cs typeface="Calibri Light"/>
              </a:rPr>
              <a:t> </a:t>
            </a:r>
            <a:r>
              <a:rPr sz="1600" dirty="0">
                <a:latin typeface="Calibri Light"/>
                <a:cs typeface="Calibri Light"/>
              </a:rPr>
              <a:t>основной</a:t>
            </a:r>
            <a:r>
              <a:rPr sz="1600" spc="-35" dirty="0">
                <a:latin typeface="Calibri Light"/>
                <a:cs typeface="Calibri Light"/>
              </a:rPr>
              <a:t> </a:t>
            </a:r>
            <a:r>
              <a:rPr sz="1600" spc="-5" dirty="0">
                <a:latin typeface="Calibri Light"/>
                <a:cs typeface="Calibri Light"/>
              </a:rPr>
              <a:t>общеобразовательной</a:t>
            </a:r>
            <a:endParaRPr sz="1600" dirty="0">
              <a:latin typeface="Calibri Light"/>
              <a:cs typeface="Calibri Light"/>
            </a:endParaRPr>
          </a:p>
          <a:p>
            <a:pPr algn="ctr">
              <a:lnSpc>
                <a:spcPts val="1825"/>
              </a:lnSpc>
            </a:pPr>
            <a:r>
              <a:rPr sz="1600" dirty="0">
                <a:latin typeface="Calibri Light"/>
                <a:cs typeface="Calibri Light"/>
              </a:rPr>
              <a:t>программе;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13013" y="4553151"/>
            <a:ext cx="5256530" cy="79248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ts val="1595"/>
              </a:lnSpc>
              <a:spcBef>
                <a:spcPts val="620"/>
              </a:spcBef>
            </a:pPr>
            <a:r>
              <a:rPr sz="1400" spc="-5" dirty="0">
                <a:latin typeface="Calibri Light"/>
                <a:cs typeface="Calibri Light"/>
              </a:rPr>
              <a:t>-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заключение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медицинской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организации</a:t>
            </a:r>
            <a:r>
              <a:rPr sz="1400" spc="7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(медицинскую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справку)</a:t>
            </a:r>
            <a:r>
              <a:rPr sz="1400" spc="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с</a:t>
            </a:r>
            <a:endParaRPr sz="1400">
              <a:latin typeface="Calibri Light"/>
              <a:cs typeface="Calibri Light"/>
            </a:endParaRPr>
          </a:p>
          <a:p>
            <a:pPr algn="ctr">
              <a:lnSpc>
                <a:spcPts val="1515"/>
              </a:lnSpc>
            </a:pPr>
            <a:r>
              <a:rPr sz="1400" spc="-5" dirty="0">
                <a:latin typeface="Calibri Light"/>
                <a:cs typeface="Calibri Light"/>
              </a:rPr>
              <a:t>рекомендацией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обучения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по</a:t>
            </a:r>
            <a:r>
              <a:rPr sz="1400" spc="-4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основным</a:t>
            </a:r>
            <a:r>
              <a:rPr sz="1400" spc="2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общеобразовательным</a:t>
            </a:r>
            <a:endParaRPr sz="1400">
              <a:latin typeface="Calibri Light"/>
              <a:cs typeface="Calibri Light"/>
            </a:endParaRPr>
          </a:p>
          <a:p>
            <a:pPr algn="ctr">
              <a:lnSpc>
                <a:spcPts val="1595"/>
              </a:lnSpc>
            </a:pPr>
            <a:r>
              <a:rPr sz="1400" spc="-10" dirty="0">
                <a:latin typeface="Calibri Light"/>
                <a:cs typeface="Calibri Light"/>
              </a:rPr>
              <a:t>программам</a:t>
            </a:r>
            <a:r>
              <a:rPr sz="1400" spc="6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на </a:t>
            </a:r>
            <a:r>
              <a:rPr sz="1400" spc="-10" dirty="0">
                <a:latin typeface="Calibri Light"/>
                <a:cs typeface="Calibri Light"/>
              </a:rPr>
              <a:t>дому</a:t>
            </a:r>
            <a:r>
              <a:rPr sz="1400" spc="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с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указанием</a:t>
            </a:r>
            <a:r>
              <a:rPr sz="1400" spc="4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периода </a:t>
            </a:r>
            <a:r>
              <a:rPr sz="1400" spc="-15" dirty="0">
                <a:latin typeface="Calibri Light"/>
                <a:cs typeface="Calibri Light"/>
              </a:rPr>
              <a:t>такого</a:t>
            </a:r>
            <a:r>
              <a:rPr sz="1400" spc="3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обучения;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86400" y="5569150"/>
            <a:ext cx="5256530" cy="59690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403860">
              <a:lnSpc>
                <a:spcPct val="100000"/>
              </a:lnSpc>
            </a:pPr>
            <a:r>
              <a:rPr sz="1400" spc="-5" dirty="0">
                <a:latin typeface="Calibri Light"/>
                <a:cs typeface="Calibri Light"/>
              </a:rPr>
              <a:t>-</a:t>
            </a:r>
            <a:r>
              <a:rPr sz="1400" spc="-10" dirty="0">
                <a:latin typeface="Calibri Light"/>
                <a:cs typeface="Calibri Light"/>
              </a:rPr>
              <a:t> заключение</a:t>
            </a:r>
            <a:r>
              <a:rPr sz="1400" spc="-5" dirty="0">
                <a:latin typeface="Calibri Light"/>
                <a:cs typeface="Calibri Light"/>
              </a:rPr>
              <a:t> психолого-медико-педагогической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комиссии.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72412" y="2831142"/>
            <a:ext cx="484505" cy="488950"/>
          </a:xfrm>
          <a:custGeom>
            <a:avLst/>
            <a:gdLst/>
            <a:ahLst/>
            <a:cxnLst/>
            <a:rect l="l" t="t" r="r" b="b"/>
            <a:pathLst>
              <a:path w="484504" h="488950">
                <a:moveTo>
                  <a:pt x="0" y="246887"/>
                </a:moveTo>
                <a:lnTo>
                  <a:pt x="121030" y="246887"/>
                </a:lnTo>
                <a:lnTo>
                  <a:pt x="121030" y="0"/>
                </a:lnTo>
                <a:lnTo>
                  <a:pt x="363093" y="0"/>
                </a:lnTo>
                <a:lnTo>
                  <a:pt x="363093" y="246887"/>
                </a:lnTo>
                <a:lnTo>
                  <a:pt x="484250" y="246887"/>
                </a:lnTo>
                <a:lnTo>
                  <a:pt x="242061" y="488950"/>
                </a:lnTo>
                <a:lnTo>
                  <a:pt x="0" y="246887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09600" y="1219200"/>
            <a:ext cx="4088213" cy="5112013"/>
            <a:chOff x="254419" y="1726094"/>
            <a:chExt cx="3247057" cy="4352126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706" y="1726094"/>
              <a:ext cx="2916770" cy="415085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54419" y="1838325"/>
              <a:ext cx="3006090" cy="4239895"/>
            </a:xfrm>
            <a:custGeom>
              <a:avLst/>
              <a:gdLst/>
              <a:ahLst/>
              <a:cxnLst/>
              <a:rect l="l" t="t" r="r" b="b"/>
              <a:pathLst>
                <a:path w="3006090" h="4239895">
                  <a:moveTo>
                    <a:pt x="529551" y="0"/>
                  </a:moveTo>
                  <a:lnTo>
                    <a:pt x="3005924" y="0"/>
                  </a:lnTo>
                  <a:lnTo>
                    <a:pt x="3005924" y="3710304"/>
                  </a:lnTo>
                  <a:lnTo>
                    <a:pt x="3003384" y="3763302"/>
                  </a:lnTo>
                  <a:lnTo>
                    <a:pt x="2995129" y="3816184"/>
                  </a:lnTo>
                  <a:lnTo>
                    <a:pt x="2982175" y="3866794"/>
                  </a:lnTo>
                  <a:lnTo>
                    <a:pt x="2964395" y="3915841"/>
                  </a:lnTo>
                  <a:lnTo>
                    <a:pt x="2941789" y="3962222"/>
                  </a:lnTo>
                  <a:lnTo>
                    <a:pt x="2915373" y="4006011"/>
                  </a:lnTo>
                  <a:lnTo>
                    <a:pt x="2884639" y="4046753"/>
                  </a:lnTo>
                  <a:lnTo>
                    <a:pt x="2850476" y="4084358"/>
                  </a:lnTo>
                  <a:lnTo>
                    <a:pt x="2812884" y="4118495"/>
                  </a:lnTo>
                  <a:lnTo>
                    <a:pt x="2772117" y="4149280"/>
                  </a:lnTo>
                  <a:lnTo>
                    <a:pt x="2728302" y="4175721"/>
                  </a:lnTo>
                  <a:lnTo>
                    <a:pt x="2681947" y="4198264"/>
                  </a:lnTo>
                  <a:lnTo>
                    <a:pt x="2632925" y="4216057"/>
                  </a:lnTo>
                  <a:lnTo>
                    <a:pt x="2582252" y="4229036"/>
                  </a:lnTo>
                  <a:lnTo>
                    <a:pt x="2529420" y="4237266"/>
                  </a:lnTo>
                  <a:lnTo>
                    <a:pt x="2476334" y="4239818"/>
                  </a:lnTo>
                  <a:lnTo>
                    <a:pt x="0" y="4239818"/>
                  </a:lnTo>
                  <a:lnTo>
                    <a:pt x="0" y="529589"/>
                  </a:lnTo>
                  <a:lnTo>
                    <a:pt x="2539" y="476503"/>
                  </a:lnTo>
                  <a:lnTo>
                    <a:pt x="10782" y="423672"/>
                  </a:lnTo>
                  <a:lnTo>
                    <a:pt x="23761" y="372999"/>
                  </a:lnTo>
                  <a:lnTo>
                    <a:pt x="41554" y="323976"/>
                  </a:lnTo>
                  <a:lnTo>
                    <a:pt x="64096" y="277622"/>
                  </a:lnTo>
                  <a:lnTo>
                    <a:pt x="90538" y="233807"/>
                  </a:lnTo>
                  <a:lnTo>
                    <a:pt x="121310" y="193039"/>
                  </a:lnTo>
                  <a:lnTo>
                    <a:pt x="155460" y="155448"/>
                  </a:lnTo>
                  <a:lnTo>
                    <a:pt x="193065" y="121285"/>
                  </a:lnTo>
                  <a:lnTo>
                    <a:pt x="233806" y="90550"/>
                  </a:lnTo>
                  <a:lnTo>
                    <a:pt x="277596" y="64135"/>
                  </a:lnTo>
                  <a:lnTo>
                    <a:pt x="323964" y="41528"/>
                  </a:lnTo>
                  <a:lnTo>
                    <a:pt x="373024" y="23749"/>
                  </a:lnTo>
                  <a:lnTo>
                    <a:pt x="423633" y="10795"/>
                  </a:lnTo>
                  <a:lnTo>
                    <a:pt x="476516" y="2539"/>
                  </a:lnTo>
                  <a:lnTo>
                    <a:pt x="529551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117D311-5160-4FC1-9E44-E688C058F3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869" y="92787"/>
            <a:ext cx="865707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667000" y="270032"/>
            <a:ext cx="75545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sz="2400" b="1" spc="-2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sz="24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</a:t>
            </a:r>
            <a:r>
              <a:rPr sz="2400" b="1" spc="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sz="2400" b="1" spc="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b="1" spc="-1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дому: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2929E0A5-326E-4302-A596-C77094219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31504301"/>
              </p:ext>
            </p:extLst>
          </p:nvPr>
        </p:nvGraphicFramePr>
        <p:xfrm>
          <a:off x="381001" y="1447800"/>
          <a:ext cx="11430228" cy="452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420E27-135B-4213-969C-2BE6FF9CD96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151195"/>
            <a:ext cx="865707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8164" y="1139711"/>
            <a:ext cx="9703329" cy="7795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6000" y="227306"/>
            <a:ext cx="8382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sz="2400" b="1" spc="-3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sz="2400" b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9787" y="2133600"/>
            <a:ext cx="10795000" cy="1322705"/>
          </a:xfrm>
          <a:custGeom>
            <a:avLst/>
            <a:gdLst/>
            <a:ahLst/>
            <a:cxnLst/>
            <a:rect l="l" t="t" r="r" b="b"/>
            <a:pathLst>
              <a:path w="10795000" h="1322704">
                <a:moveTo>
                  <a:pt x="10795000" y="0"/>
                </a:moveTo>
                <a:lnTo>
                  <a:pt x="0" y="0"/>
                </a:lnTo>
                <a:lnTo>
                  <a:pt x="0" y="1322451"/>
                </a:lnTo>
                <a:lnTo>
                  <a:pt x="10795000" y="1322451"/>
                </a:lnTo>
                <a:lnTo>
                  <a:pt x="1079500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1468" y="2158441"/>
            <a:ext cx="1062990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004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Содержание</a:t>
            </a:r>
            <a:r>
              <a:rPr sz="2000" spc="3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образования</a:t>
            </a:r>
            <a:r>
              <a:rPr sz="2000" spc="3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3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условия</a:t>
            </a:r>
            <a:r>
              <a:rPr sz="2000" spc="3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3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обучения</a:t>
            </a:r>
            <a:r>
              <a:rPr sz="2000" spc="3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3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воспитания</a:t>
            </a:r>
            <a:r>
              <a:rPr sz="2000" spc="3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учащихся</a:t>
            </a:r>
            <a:r>
              <a:rPr sz="2000" spc="3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на</a:t>
            </a:r>
            <a:r>
              <a:rPr sz="2000" spc="3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дому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tabLst>
                <a:tab pos="2152015" algn="l"/>
              </a:tabLst>
            </a:pP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определяются	адаптированной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468" y="2768295"/>
            <a:ext cx="371982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767965" algn="l"/>
                <a:tab pos="3213100" algn="l"/>
              </a:tabLst>
            </a:pP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н</a:t>
            </a: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д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д</a:t>
            </a:r>
            <a:r>
              <a:rPr sz="2000" spc="-70" dirty="0">
                <a:solidFill>
                  <a:srgbClr val="212121"/>
                </a:solidFill>
                <a:latin typeface="Times New Roman"/>
                <a:cs typeface="Times New Roman"/>
              </a:rPr>
              <a:t>у</a:t>
            </a:r>
            <a:r>
              <a:rPr sz="2000" spc="40" dirty="0">
                <a:solidFill>
                  <a:srgbClr val="212121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л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з</a:t>
            </a: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р</a:t>
            </a:r>
            <a:r>
              <a:rPr sz="2000" spc="-45" dirty="0">
                <a:solidFill>
                  <a:srgbClr val="212121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е</a:t>
            </a: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м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й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2000" spc="-25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rgbClr val="212121"/>
                </a:solidFill>
                <a:latin typeface="Times New Roman"/>
                <a:cs typeface="Times New Roman"/>
              </a:rPr>
              <a:t>д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1890" y="2463545"/>
            <a:ext cx="488505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4984">
              <a:lnSpc>
                <a:spcPct val="100000"/>
              </a:lnSpc>
              <a:spcBef>
                <a:spcPts val="90"/>
              </a:spcBef>
              <a:tabLst>
                <a:tab pos="2185670" algn="l"/>
              </a:tabLst>
            </a:pP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основной	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общеобразовательной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2219325" algn="l"/>
                <a:tab pos="3524250" algn="l"/>
                <a:tab pos="4469130" algn="l"/>
              </a:tabLst>
            </a:pP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н</a:t>
            </a: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д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д</a:t>
            </a:r>
            <a:r>
              <a:rPr sz="2000" spc="-45" dirty="0">
                <a:solidFill>
                  <a:srgbClr val="212121"/>
                </a:solidFill>
                <a:latin typeface="Times New Roman"/>
                <a:cs typeface="Times New Roman"/>
              </a:rPr>
              <a:t>у</a:t>
            </a:r>
            <a:r>
              <a:rPr sz="2000" spc="15" dirty="0">
                <a:solidFill>
                  <a:srgbClr val="212121"/>
                </a:solidFill>
                <a:latin typeface="Times New Roman"/>
                <a:cs typeface="Times New Roman"/>
              </a:rPr>
              <a:t>а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л</a:t>
            </a:r>
            <a:r>
              <a:rPr sz="2000" spc="15" dirty="0">
                <a:solidFill>
                  <a:srgbClr val="212121"/>
                </a:solidFill>
                <a:latin typeface="Times New Roman"/>
                <a:cs typeface="Times New Roman"/>
              </a:rPr>
              <a:t>ь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212121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000" spc="-45" dirty="0">
                <a:solidFill>
                  <a:srgbClr val="212121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ч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е</a:t>
            </a: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б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о</a:t>
            </a:r>
            <a:r>
              <a:rPr sz="2000" spc="-60" dirty="0">
                <a:solidFill>
                  <a:srgbClr val="212121"/>
                </a:solidFill>
                <a:latin typeface="Times New Roman"/>
                <a:cs typeface="Times New Roman"/>
              </a:rPr>
              <a:t>г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пл</a:t>
            </a:r>
            <a:r>
              <a:rPr sz="2000" spc="15" dirty="0">
                <a:solidFill>
                  <a:srgbClr val="212121"/>
                </a:solidFill>
                <a:latin typeface="Times New Roman"/>
                <a:cs typeface="Times New Roman"/>
              </a:rPr>
              <a:t>а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н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sz="2000" spc="5" dirty="0">
                <a:solidFill>
                  <a:srgbClr val="212121"/>
                </a:solidFill>
                <a:latin typeface="Times New Roman"/>
                <a:cs typeface="Times New Roman"/>
              </a:rPr>
              <a:t>или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57206" y="2463545"/>
            <a:ext cx="14001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программой,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специальной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1468" y="3073400"/>
            <a:ext cx="98539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индивидуальной</a:t>
            </a:r>
            <a:r>
              <a:rPr sz="2000" spc="1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программы</a:t>
            </a:r>
            <a:r>
              <a:rPr sz="2000" spc="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развития</a:t>
            </a:r>
            <a:r>
              <a:rPr sz="2000" spc="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при</a:t>
            </a:r>
            <a:r>
              <a:rPr sz="2000" spc="3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12121"/>
                </a:solidFill>
                <a:latin typeface="Times New Roman"/>
                <a:cs typeface="Times New Roman"/>
              </a:rPr>
              <a:t>реализации</a:t>
            </a:r>
            <a:r>
              <a:rPr sz="2000" spc="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212121"/>
                </a:solidFill>
                <a:latin typeface="Times New Roman"/>
                <a:cs typeface="Times New Roman"/>
              </a:rPr>
              <a:t>соответствующего</a:t>
            </a:r>
            <a:r>
              <a:rPr sz="2000" spc="1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12121"/>
                </a:solidFill>
                <a:latin typeface="Times New Roman"/>
                <a:cs typeface="Times New Roman"/>
              </a:rPr>
              <a:t>варианта</a:t>
            </a:r>
            <a:r>
              <a:rPr sz="2000" spc="7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12121"/>
                </a:solidFill>
                <a:latin typeface="Times New Roman"/>
                <a:cs typeface="Times New Roman"/>
              </a:rPr>
              <a:t>АООП.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2101" y="3987800"/>
            <a:ext cx="5492750" cy="230822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8100" rIns="0" bIns="0" rtlCol="0">
            <a:spAutoFit/>
          </a:bodyPr>
          <a:lstStyle/>
          <a:p>
            <a:pPr marL="212090" marR="203835" algn="ctr">
              <a:lnSpc>
                <a:spcPct val="100000"/>
              </a:lnSpc>
              <a:spcBef>
                <a:spcPts val="300"/>
              </a:spcBef>
            </a:pP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Индивидуальный</a:t>
            </a:r>
            <a:r>
              <a:rPr sz="2400" spc="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учебный</a:t>
            </a:r>
            <a:r>
              <a:rPr sz="2400" spc="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план/СИПР </a:t>
            </a:r>
            <a:r>
              <a:rPr sz="2400" spc="-5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учащегося</a:t>
            </a:r>
            <a:r>
              <a:rPr sz="2400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на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 дому</a:t>
            </a:r>
            <a:r>
              <a:rPr sz="24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согласовывается</a:t>
            </a:r>
            <a:r>
              <a:rPr sz="24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с </a:t>
            </a:r>
            <a:r>
              <a:rPr sz="24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12121"/>
                </a:solidFill>
                <a:latin typeface="Times New Roman"/>
                <a:cs typeface="Times New Roman"/>
              </a:rPr>
              <a:t>его</a:t>
            </a:r>
            <a:r>
              <a:rPr sz="24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родителем(ями)</a:t>
            </a:r>
            <a:r>
              <a:rPr sz="24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(законным(и)</a:t>
            </a:r>
            <a:endParaRPr sz="2400">
              <a:latin typeface="Times New Roman"/>
              <a:cs typeface="Times New Roman"/>
            </a:endParaRPr>
          </a:p>
          <a:p>
            <a:pPr marL="279400" marR="271145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представителем(ями))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и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утверждается </a:t>
            </a:r>
            <a:r>
              <a:rPr sz="2400" spc="-5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12121"/>
                </a:solidFill>
                <a:latin typeface="Times New Roman"/>
                <a:cs typeface="Times New Roman"/>
              </a:rPr>
              <a:t>руководителем</a:t>
            </a:r>
            <a:r>
              <a:rPr sz="2400" spc="6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Организации.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5187" y="3987800"/>
            <a:ext cx="4895850" cy="2308225"/>
          </a:xfrm>
          <a:prstGeom prst="rect">
            <a:avLst/>
          </a:prstGeom>
          <a:solidFill>
            <a:srgbClr val="DEEBF7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58420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Для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212121"/>
                </a:solidFill>
                <a:latin typeface="Times New Roman"/>
                <a:cs typeface="Times New Roman"/>
              </a:rPr>
              <a:t>обучения</a:t>
            </a:r>
            <a:r>
              <a:rPr sz="2400" spc="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учащихся</a:t>
            </a:r>
            <a:r>
              <a:rPr sz="2400" spc="5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на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дому </a:t>
            </a:r>
            <a:r>
              <a:rPr sz="2400" spc="-5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Организацией 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разрабатывается </a:t>
            </a: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 индивидуальный</a:t>
            </a:r>
            <a:r>
              <a:rPr sz="24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учебный</a:t>
            </a:r>
            <a:endParaRPr sz="2400">
              <a:latin typeface="Times New Roman"/>
              <a:cs typeface="Times New Roman"/>
            </a:endParaRPr>
          </a:p>
          <a:p>
            <a:pPr marL="91440" marR="269875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solidFill>
                  <a:srgbClr val="212121"/>
                </a:solidFill>
                <a:latin typeface="Times New Roman"/>
                <a:cs typeface="Times New Roman"/>
              </a:rPr>
              <a:t>план/СИПР,</a:t>
            </a:r>
            <a:r>
              <a:rPr sz="2400" spc="-2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календарный</a:t>
            </a:r>
            <a:r>
              <a:rPr sz="24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учебный </a:t>
            </a:r>
            <a:r>
              <a:rPr sz="2400" spc="-58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график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и </a:t>
            </a:r>
            <a:r>
              <a:rPr sz="2400" spc="-5" dirty="0">
                <a:solidFill>
                  <a:srgbClr val="212121"/>
                </a:solidFill>
                <a:latin typeface="Times New Roman"/>
                <a:cs typeface="Times New Roman"/>
              </a:rPr>
              <a:t>индивидуальное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 расписание</a:t>
            </a:r>
            <a:r>
              <a:rPr sz="2400" spc="-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занятий.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3C66F13-05F2-44CE-993A-1C98D271C3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65707" cy="7315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1315</Words>
  <Application>Microsoft Office PowerPoint</Application>
  <PresentationFormat>Произвольный</PresentationFormat>
  <Paragraphs>144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Контингент обучающихся с ОВЗ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Результаты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Ректор</dc:creator>
  <cp:lastModifiedBy>Школа</cp:lastModifiedBy>
  <cp:revision>16</cp:revision>
  <dcterms:created xsi:type="dcterms:W3CDTF">2024-03-26T15:42:31Z</dcterms:created>
  <dcterms:modified xsi:type="dcterms:W3CDTF">2024-03-28T06:21:25Z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2024-03-26T00:00:00Z</vt:filetime>
  </property>
</Properties>
</file>