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8" r:id="rId4"/>
    <p:sldId id="281" r:id="rId5"/>
    <p:sldId id="297" r:id="rId6"/>
    <p:sldId id="298" r:id="rId7"/>
    <p:sldId id="299" r:id="rId8"/>
    <p:sldId id="301" r:id="rId9"/>
    <p:sldId id="308" r:id="rId10"/>
    <p:sldId id="305" r:id="rId11"/>
    <p:sldId id="304" r:id="rId12"/>
    <p:sldId id="306" r:id="rId13"/>
    <p:sldId id="30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85E05D-F6D8-4CBF-AA74-F711FD8D111C}">
          <p14:sldIdLst>
            <p14:sldId id="256"/>
            <p14:sldId id="268"/>
            <p14:sldId id="281"/>
            <p14:sldId id="297"/>
            <p14:sldId id="298"/>
            <p14:sldId id="299"/>
            <p14:sldId id="301"/>
            <p14:sldId id="308"/>
            <p14:sldId id="305"/>
            <p14:sldId id="304"/>
            <p14:sldId id="306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7" autoAdjust="0"/>
    <p:restoredTop sz="94660"/>
  </p:normalViewPr>
  <p:slideViewPr>
    <p:cSldViewPr>
      <p:cViewPr varScale="1">
        <p:scale>
          <a:sx n="81" d="100"/>
          <a:sy n="81" d="100"/>
        </p:scale>
        <p:origin x="182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31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2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6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4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78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02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3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38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96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12.06.2025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1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214290"/>
            <a:ext cx="7406640" cy="92869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60648"/>
            <a:ext cx="7992888" cy="659735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«Использование икт в работе педагога-психолога с детьми, имеющими особые образовательные потребности»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(из опыта работы)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Зубрилкина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Евгения Сергеевна</a:t>
            </a:r>
          </a:p>
          <a:p>
            <a:pPr algn="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классов,</a:t>
            </a:r>
          </a:p>
          <a:p>
            <a:pPr algn="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педагог-психолог</a:t>
            </a:r>
          </a:p>
          <a:p>
            <a:pPr algn="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СОШ №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«Образовательный центр»</a:t>
            </a:r>
          </a:p>
          <a:p>
            <a:pPr algn="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Стройкерамика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pPr algn="r"/>
            <a:r>
              <a:rPr lang="ru-RU" sz="2000" dirty="0"/>
              <a:t>              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6120680" cy="40804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239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Просветительская деятельность.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7654412" cy="4536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766456"/>
            <a:ext cx="8111886" cy="34004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3107008"/>
            <a:ext cx="8100391" cy="3727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870436" cy="33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1837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Психологическое консультирование и просвещение.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908720"/>
            <a:ext cx="8091872" cy="4392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836712"/>
            <a:ext cx="7920879" cy="4752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4" y="836712"/>
            <a:ext cx="8089266" cy="48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4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7746064" cy="172819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1370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00100" y="1417638"/>
            <a:ext cx="7933588" cy="2582866"/>
          </a:xfrm>
        </p:spPr>
        <p:txBody>
          <a:bodyPr>
            <a:normAutofit/>
          </a:bodyPr>
          <a:lstStyle/>
          <a:p>
            <a:br>
              <a:rPr lang="ru-RU" sz="4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7962088" cy="6059760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Виды работ и содержание деятельности психолого-педагогического сопровождения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Психологическое просвещение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формирование у всех участников образовательного процесса потребностей в психологических знаниях, желания использовать их в интересах собственного развития;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предупреждение возникновения явлений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обучающихся, профессионального выгорания педагогов, формирование у всех участников образовательного процесса потребности в здоровом образе жизни; разработка конкретных рекомендаций;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психолого-педагогическое изучение обучающихся на протяжении всего периода обучения, определение индивидуальных особенностей и склонностей личности, потенциальных возможностей, профессиональном самоопределении, а также выявлении причин и механизмов нарушений в обучении, развитии и социальной адаптации;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Развивающая работа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 формирование  потребности в новом знании, возможности его  приобретения и реализации в деятельности и общении;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Коррекционная работа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организация работы с обучающимися, имеющими проблемы в  обучении, поведении и личностном развитии, выявленные в процессе диагностики;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Консультирование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помощь участникам образовательного процесса в осознании ими природы их затруднений, в анализе и решении психологических проблем;</a:t>
            </a:r>
          </a:p>
          <a:p>
            <a:pPr marL="82296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725144"/>
            <a:ext cx="28757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70088" cy="64807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Коррекционно-развивающая деятельность.</a:t>
            </a:r>
          </a:p>
        </p:txBody>
      </p:sp>
      <p:pic>
        <p:nvPicPr>
          <p:cNvPr id="5122" name="Picture 2" descr="C:\Users\Глеб\YandexDisk\Скриншоты\2019-09-21_16-13-28.png">
            <a:hlinkClick r:id="rId2" action="ppaction://hlinksldjump" tooltip="http://store.temocenter.ru/catalog.html?treeid=5861&amp;branch=5861&amp;mtype=all&amp;stype=sa&amp;mstart=0&amp;mlimit=10&amp;f13_5839=1&amp;agefrom=3&amp;ageto=18%2B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41" y="908720"/>
            <a:ext cx="7848872" cy="299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6126">
            <a:off x="1259632" y="4077072"/>
            <a:ext cx="3960440" cy="258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247">
            <a:off x="4706416" y="3950446"/>
            <a:ext cx="4211960" cy="232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1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леб\YandexDisk\Скриншоты\2019-09-21_16-18-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0"/>
            <a:ext cx="7232189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93096"/>
            <a:ext cx="3701718" cy="246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9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Создаем интерактивные задания в сервисе https://learningapps.org/ </a:t>
            </a:r>
          </a:p>
        </p:txBody>
      </p:sp>
      <p:pic>
        <p:nvPicPr>
          <p:cNvPr id="7170" name="Picture 2" descr="C:\Users\Глеб\YandexDisk\Скриншоты\2019-09-21_16-38-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920880" cy="48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9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956376" cy="4589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95" y="1870652"/>
            <a:ext cx="7697893" cy="4195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572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70640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Викиум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-тренажёр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мозга.</a:t>
            </a:r>
          </a:p>
        </p:txBody>
      </p:sp>
      <p:pic>
        <p:nvPicPr>
          <p:cNvPr id="11266" name="Picture 2" descr="C:\Users\Глеб\YandexDisk\Скриншоты\2019-09-21_16-51-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920880" cy="381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Глеб\YandexDisk\Скриншоты\2019-09-21_16-51-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Глеб\YandexDisk\Скриншоты\2019-09-21_16-53-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683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1"/>
            </a:gs>
            <a:gs pos="36480">
              <a:schemeClr val="bg1"/>
            </a:gs>
            <a:gs pos="20944">
              <a:schemeClr val="bg1"/>
            </a:gs>
            <a:gs pos="4000">
              <a:schemeClr val="bg1"/>
            </a:gs>
            <a:gs pos="4000">
              <a:schemeClr val="bg1"/>
            </a:gs>
            <a:gs pos="60000">
              <a:schemeClr val="bg1"/>
            </a:gs>
            <a:gs pos="47000">
              <a:schemeClr val="bg1"/>
            </a:gs>
            <a:gs pos="71000">
              <a:schemeClr val="bg1"/>
            </a:gs>
            <a:gs pos="28000">
              <a:schemeClr val="bg1"/>
            </a:gs>
            <a:gs pos="100000">
              <a:srgbClr val="FFFF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/>
          <p:nvPr/>
        </p:nvPicPr>
        <p:blipFill rotWithShape="1">
          <a:blip r:embed="rId2" cstate="print"/>
          <a:srcRect l="40385" t="17094" r="40064" b="53276"/>
          <a:stretch/>
        </p:blipFill>
        <p:spPr bwMode="auto">
          <a:xfrm>
            <a:off x="1925385" y="1628800"/>
            <a:ext cx="2180456" cy="2253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Профессиональная ориентация</a:t>
            </a:r>
            <a:br>
              <a:rPr lang="ru-RU" sz="3200" b="1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обучающихся с ОВЗ</a:t>
            </a:r>
            <a:br>
              <a:rPr lang="ru-RU" sz="2600" b="1" cap="none" dirty="0">
                <a:solidFill>
                  <a:srgbClr val="002060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endParaRPr lang="ru-RU" sz="2600" b="1" cap="none" dirty="0">
              <a:solidFill>
                <a:srgbClr val="002060"/>
              </a:solidFill>
              <a:effectLst/>
              <a:latin typeface="+mn-lt"/>
              <a:ea typeface="+mn-ea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488" y="908720"/>
            <a:ext cx="9131512" cy="39936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6143"/>
            <a:ext cx="1126341" cy="1284903"/>
          </a:xfrm>
          <a:prstGeom prst="rect">
            <a:avLst/>
          </a:prstGeom>
        </p:spPr>
      </p:pic>
      <p:pic>
        <p:nvPicPr>
          <p:cNvPr id="22" name="Рисунок 21" descr="Вице-мэр Самары Виктор Кудряшов охотно поддержал областную идею &quot;Открытого урока&quot;"/>
          <p:cNvPicPr/>
          <p:nvPr/>
        </p:nvPicPr>
        <p:blipFill>
          <a:blip r:embed="rId4" cstate="print"/>
          <a:srcRect b="70323"/>
          <a:stretch>
            <a:fillRect/>
          </a:stretch>
        </p:blipFill>
        <p:spPr bwMode="auto">
          <a:xfrm>
            <a:off x="2195736" y="5805264"/>
            <a:ext cx="4356484" cy="82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5" cstate="print">
            <a:lum bright="10000"/>
          </a:blip>
          <a:srcRect l="8819" t="28452" r="9935" b="33077"/>
          <a:stretch>
            <a:fillRect/>
          </a:stretch>
        </p:blipFill>
        <p:spPr bwMode="auto">
          <a:xfrm>
            <a:off x="2087724" y="987399"/>
            <a:ext cx="4572508" cy="100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 rotWithShape="1">
          <a:blip r:embed="rId6" cstate="print"/>
          <a:srcRect l="5204" t="12803" r="7561" b="6609"/>
          <a:stretch/>
        </p:blipFill>
        <p:spPr bwMode="auto">
          <a:xfrm>
            <a:off x="3995936" y="1988840"/>
            <a:ext cx="2403688" cy="1644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/>
          <p:cNvPicPr/>
          <p:nvPr/>
        </p:nvPicPr>
        <p:blipFill>
          <a:blip r:embed="rId7" cstate="print">
            <a:lum bright="20000"/>
          </a:blip>
          <a:srcRect l="9941" t="28718" r="12934" b="33846"/>
          <a:stretch>
            <a:fillRect/>
          </a:stretch>
        </p:blipFill>
        <p:spPr bwMode="auto">
          <a:xfrm>
            <a:off x="170363" y="5301208"/>
            <a:ext cx="1800200" cy="11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42" y="1340768"/>
            <a:ext cx="218126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В Самарской области прошла неделя труда и профориентации - Сама Самар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65" y="5301208"/>
            <a:ext cx="2181262" cy="11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В Самаре состоится дискуссионная панель «Билет в будущее» - Общество. НИА  Самара, 23.11.20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6" y="1298665"/>
            <a:ext cx="1746489" cy="11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99624" y="2678664"/>
            <a:ext cx="2585887" cy="24065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7063" y="2636912"/>
            <a:ext cx="2250545" cy="2497272"/>
          </a:xfrm>
          <a:prstGeom prst="rect">
            <a:avLst/>
          </a:prstGeom>
        </p:spPr>
      </p:pic>
      <p:pic>
        <p:nvPicPr>
          <p:cNvPr id="18" name="Объект 5"/>
          <p:cNvPicPr>
            <a:picLocks noGrp="1" noChangeAspect="1"/>
          </p:cNvPicPr>
          <p:nvPr>
            <p:ph idx="1"/>
          </p:nvPr>
        </p:nvPicPr>
        <p:blipFill>
          <a:blip r:embed="rId13" cstate="print"/>
          <a:stretch>
            <a:fillRect/>
          </a:stretch>
        </p:blipFill>
        <p:spPr>
          <a:xfrm>
            <a:off x="3221850" y="3671925"/>
            <a:ext cx="2304256" cy="21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8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Игры-симуляции.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90" y="1340768"/>
            <a:ext cx="8093766" cy="3931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268760"/>
            <a:ext cx="8100392" cy="39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0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1191</TotalTime>
  <Words>252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Gill Sans MT</vt:lpstr>
      <vt:lpstr>Times New Roman</vt:lpstr>
      <vt:lpstr>Verdana</vt:lpstr>
      <vt:lpstr>Wingdings 2</vt:lpstr>
      <vt:lpstr>Солнцестояние</vt:lpstr>
      <vt:lpstr>Тема Office</vt:lpstr>
      <vt:lpstr>     </vt:lpstr>
      <vt:lpstr> </vt:lpstr>
      <vt:lpstr>Коррекционно-развивающая деятельность.</vt:lpstr>
      <vt:lpstr>Презентация PowerPoint</vt:lpstr>
      <vt:lpstr>Создаем интерактивные задания в сервисе https://learningapps.org/ </vt:lpstr>
      <vt:lpstr>Презентация PowerPoint</vt:lpstr>
      <vt:lpstr>Викиум-тренажёр для мозга.</vt:lpstr>
      <vt:lpstr>Профессиональная ориентация обучающихся с ОВЗ </vt:lpstr>
      <vt:lpstr>Игры-симуляции.</vt:lpstr>
      <vt:lpstr>Просветительская деятельность.</vt:lpstr>
      <vt:lpstr>Психологическое консультирование и просвещение.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XI Территориальная ярмарка образовательных   ресурсов « »</dc:title>
  <cp:lastModifiedBy>Евгения</cp:lastModifiedBy>
  <cp:revision>118</cp:revision>
  <dcterms:modified xsi:type="dcterms:W3CDTF">2025-06-12T14:52:51Z</dcterms:modified>
</cp:coreProperties>
</file>