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anchor="b">
            <a:normAutofit fontScale="81000"/>
          </a:bodyPr>
          <a:lstStyle/>
          <a:p>
            <a:pPr algn="ctr">
              <a:lnSpc>
                <a:spcPct val="13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>
                <a:solidFill>
                  <a:srgbClr val="404040"/>
                </a:solidFill>
                <a:latin typeface="Calibri Light"/>
              </a:rPr>
              <a:t>Click to edit Master text styles</a:t>
            </a:r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rgbClr val="404040"/>
                </a:solidFill>
                <a:latin typeface="Calibri Light"/>
              </a:rPr>
              <a:t>Second level 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404040"/>
                </a:solidFill>
                <a:latin typeface="Calibri Light"/>
              </a:rPr>
              <a:t>Third level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rgbClr val="404040"/>
                </a:solidFill>
                <a:latin typeface="Calibri Light"/>
              </a:rPr>
              <a:t>Fourth level</a:t>
            </a:r>
            <a:endParaRPr lang="ru-RU" sz="1800" b="0" strike="noStrike" spc="-1">
              <a:solidFill>
                <a:srgbClr val="000000"/>
              </a:solidFill>
              <a:latin typeface="Calibri Light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rgbClr val="404040"/>
                </a:solidFill>
                <a:latin typeface="Calibri Light"/>
              </a:rPr>
              <a:t>Fifth level</a:t>
            </a:r>
            <a:endParaRPr lang="ru-RU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049760" y="342360"/>
            <a:ext cx="9143640" cy="2469240"/>
          </a:xfrm>
          <a:prstGeom prst="rect">
            <a:avLst/>
          </a:prstGeom>
          <a:solidFill>
            <a:srgbClr val="ED7D31">
              <a:alpha val="19000"/>
            </a:srgbClr>
          </a:solidFill>
          <a:ln>
            <a:noFill/>
          </a:ln>
        </p:spPr>
        <p:txBody>
          <a:bodyPr anchor="b">
            <a:normAutofit fontScale="93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7200" b="0" strike="noStrike" spc="-1">
                <a:solidFill>
                  <a:srgbClr val="000000"/>
                </a:solidFill>
                <a:latin typeface="Garamond"/>
              </a:rPr>
              <a:t>Учебные заведения </a:t>
            </a:r>
            <a:r>
              <a:t/>
            </a:r>
            <a:br/>
            <a:r>
              <a:rPr lang="ru-RU" sz="7200" b="0" strike="noStrike" spc="-1">
                <a:solidFill>
                  <a:srgbClr val="000000"/>
                </a:solidFill>
                <a:latin typeface="Garamond"/>
              </a:rPr>
              <a:t>МЧС России</a:t>
            </a:r>
            <a:endParaRPr lang="ru-RU" sz="7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8" descr="C:\Users\orenpress\Pictures\3434234.png"/>
          <p:cNvPicPr/>
          <p:nvPr/>
        </p:nvPicPr>
        <p:blipFill>
          <a:blip r:embed="rId3"/>
          <a:stretch/>
        </p:blipFill>
        <p:spPr>
          <a:xfrm>
            <a:off x="221400" y="4680000"/>
            <a:ext cx="2101680" cy="2068920"/>
          </a:xfrm>
          <a:prstGeom prst="rect">
            <a:avLst/>
          </a:prstGeom>
          <a:ln>
            <a:noFill/>
          </a:ln>
        </p:spPr>
      </p:pic>
      <p:pic>
        <p:nvPicPr>
          <p:cNvPr id="84" name="Picture 7" descr="C:\Users\orenpress\Pictures\565.png"/>
          <p:cNvPicPr/>
          <p:nvPr/>
        </p:nvPicPr>
        <p:blipFill>
          <a:blip r:embed="rId4"/>
          <a:stretch/>
        </p:blipFill>
        <p:spPr>
          <a:xfrm>
            <a:off x="5185800" y="4607640"/>
            <a:ext cx="2120040" cy="2323080"/>
          </a:xfrm>
          <a:prstGeom prst="rect">
            <a:avLst/>
          </a:prstGeom>
          <a:ln>
            <a:noFill/>
          </a:ln>
        </p:spPr>
      </p:pic>
      <p:pic>
        <p:nvPicPr>
          <p:cNvPr id="85" name="Picture 5" descr="C:\Users\orenpress\Pictures\УРАЛЬСКИЙ.png"/>
          <p:cNvPicPr/>
          <p:nvPr/>
        </p:nvPicPr>
        <p:blipFill>
          <a:blip r:embed="rId5"/>
          <a:stretch/>
        </p:blipFill>
        <p:spPr>
          <a:xfrm>
            <a:off x="9797400" y="4788720"/>
            <a:ext cx="1919160" cy="1960560"/>
          </a:xfrm>
          <a:prstGeom prst="rect">
            <a:avLst/>
          </a:prstGeom>
          <a:ln>
            <a:noFill/>
          </a:ln>
        </p:spPr>
      </p:pic>
      <p:pic>
        <p:nvPicPr>
          <p:cNvPr id="86" name="Picture 9" descr="C:\Users\orenpress\Downloads\egxxl945cnwwsokosssksgw840sc0s.gif"/>
          <p:cNvPicPr/>
          <p:nvPr/>
        </p:nvPicPr>
        <p:blipFill>
          <a:blip r:embed="rId6"/>
          <a:stretch/>
        </p:blipFill>
        <p:spPr>
          <a:xfrm>
            <a:off x="76320" y="99720"/>
            <a:ext cx="1645560" cy="218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47640" y="153720"/>
            <a:ext cx="10587600" cy="6541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Garamond"/>
                <a:ea typeface="msmincho"/>
              </a:rPr>
              <a:t>МИНИМАЛЬНОЕ КОЛИЧЕСТВО БАЛЛОВ ЕГЭ</a:t>
            </a:r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  <a:p>
            <a:endParaRPr lang="ru-RU" sz="28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msmincho"/>
              </a:rPr>
              <a:t> В соответствии с Приказом Федеральной службы по надзору в сфере образования и науки (Рособрнадзор) от 26.06.2019 № 876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107" name="Table 2"/>
          <p:cNvGraphicFramePr/>
          <p:nvPr/>
        </p:nvGraphicFramePr>
        <p:xfrm>
          <a:off x="853560" y="2211840"/>
          <a:ext cx="10013040" cy="3497400"/>
        </p:xfrm>
        <a:graphic>
          <a:graphicData uri="http://schemas.openxmlformats.org/drawingml/2006/table">
            <a:tbl>
              <a:tblPr/>
              <a:tblGrid>
                <a:gridCol w="1093320"/>
                <a:gridCol w="5856480"/>
                <a:gridCol w="3063240"/>
              </a:tblGrid>
              <a:tr h="87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№ п/п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Дисциплина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Баллы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</a:tr>
              <a:tr h="52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Математика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27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Физика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23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Обществознание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2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Русский язык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27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2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Биология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27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</a:t>
                      </a:r>
                      <a:endParaRPr lang="ru-RU" sz="2700" b="0" strike="noStrike" spc="-1">
                        <a:latin typeface="Arial"/>
                      </a:endParaRPr>
                    </a:p>
                  </a:txBody>
                  <a:tcPr marL="11880" marR="11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8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176400" y="0"/>
            <a:ext cx="94824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53440" y="720"/>
            <a:ext cx="11510280" cy="6856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Критерии оценки 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дополнительных вступительных испытаний 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по физической подготовке.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Экзамен по физической подготовке включает выполнение трех упражнений. 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Каждое упражнение оценивается на основе балльной системы:</a:t>
            </a: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FF0000"/>
                </a:solidFill>
                <a:latin typeface="Garamond"/>
                <a:ea typeface="Calibri"/>
              </a:rPr>
              <a:t>Бег 100 метров: юноши - от 10 баллов (14,8 сек.) до 33 баллов (13,6 сек.);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FF0000"/>
                </a:solidFill>
                <a:latin typeface="Garamond"/>
                <a:ea typeface="Calibri"/>
              </a:rPr>
              <a:t>                                   девушки - от 10 баллов (17,5 сек.) до 33 баллов (16,5 сек.).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70C0"/>
                </a:solidFill>
                <a:latin typeface="Garamond"/>
                <a:ea typeface="Calibri"/>
              </a:rPr>
              <a:t>          Подтягивание: юноши - от 10 баллов (8 раз) до 33 баллов (12 раз);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70C0"/>
                </a:solidFill>
                <a:latin typeface="Garamond"/>
                <a:ea typeface="Calibri"/>
              </a:rPr>
              <a:t>          Силовое комплексное управждение для  девушек - от 10 баллов (24 раз) до 33 баллов (30 раз).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Calibri"/>
              </a:rPr>
              <a:t>         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Calibri"/>
              </a:rPr>
              <a:t>Кросс: на 3км юноши - от 10 баллов (12,45 мин.) до 34 баллов (11,55 мин.);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Calibri"/>
              </a:rPr>
              <a:t>              1 км для девушек - от 10 баллов (5,00 мин.) до 34 баллов (4,25 мин.).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marL="457200" indent="-179280"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Calibri"/>
              </a:rPr>
              <a:t>    Общий результат за экзамен от 10 до 100 баллов.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 Условием успешного прохождения испытания является, получение минимальной оценки - 10 баллов за каждое контрольное упражнение.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При невыполнении данного условия вступительное испытание считается не пройденным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10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276120" y="0"/>
            <a:ext cx="94824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Замещающее содержимое 3"/>
          <p:cNvPicPr/>
          <p:nvPr/>
        </p:nvPicPr>
        <p:blipFill>
          <a:blip r:embed="rId2"/>
          <a:srcRect l="26634" t="12723" r="11787" b="13178"/>
          <a:stretch/>
        </p:blipFill>
        <p:spPr>
          <a:xfrm>
            <a:off x="874440" y="0"/>
            <a:ext cx="10048680" cy="6801840"/>
          </a:xfrm>
          <a:prstGeom prst="rect">
            <a:avLst/>
          </a:prstGeom>
          <a:ln>
            <a:noFill/>
          </a:ln>
        </p:spPr>
      </p:pic>
      <p:pic>
        <p:nvPicPr>
          <p:cNvPr id="88" name="Picture 9" descr="C:\Users\orenpress\Downloads\egxxl945cnwwsokosssksgw840sc0s.gif"/>
          <p:cNvPicPr/>
          <p:nvPr/>
        </p:nvPicPr>
        <p:blipFill>
          <a:blip r:embed="rId3"/>
          <a:stretch/>
        </p:blipFill>
        <p:spPr>
          <a:xfrm>
            <a:off x="76320" y="0"/>
            <a:ext cx="730440" cy="9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Замещающее содержимое 3"/>
          <p:cNvPicPr/>
          <p:nvPr/>
        </p:nvPicPr>
        <p:blipFill>
          <a:blip r:embed="rId2"/>
          <a:srcRect l="27130" t="13993" r="12248" b="12415"/>
          <a:stretch/>
        </p:blipFill>
        <p:spPr>
          <a:xfrm>
            <a:off x="988200" y="0"/>
            <a:ext cx="9822960" cy="6751080"/>
          </a:xfrm>
          <a:prstGeom prst="rect">
            <a:avLst/>
          </a:prstGeom>
          <a:ln>
            <a:noFill/>
          </a:ln>
        </p:spPr>
      </p:pic>
      <p:pic>
        <p:nvPicPr>
          <p:cNvPr id="90" name="Picture 9" descr="C:\Users\orenpress\Downloads\egxxl945cnwwsokosssksgw840sc0s.gif"/>
          <p:cNvPicPr/>
          <p:nvPr/>
        </p:nvPicPr>
        <p:blipFill>
          <a:blip r:embed="rId3"/>
          <a:stretch/>
        </p:blipFill>
        <p:spPr>
          <a:xfrm>
            <a:off x="76320" y="0"/>
            <a:ext cx="730440" cy="9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Замещающее содержимое 3"/>
          <p:cNvPicPr/>
          <p:nvPr/>
        </p:nvPicPr>
        <p:blipFill>
          <a:blip r:embed="rId2"/>
          <a:srcRect l="27523" t="14781" r="12248" b="11862"/>
          <a:stretch/>
        </p:blipFill>
        <p:spPr>
          <a:xfrm>
            <a:off x="907920" y="9360"/>
            <a:ext cx="9994680" cy="6848280"/>
          </a:xfrm>
          <a:prstGeom prst="rect">
            <a:avLst/>
          </a:prstGeom>
          <a:ln>
            <a:noFill/>
          </a:ln>
        </p:spPr>
      </p:pic>
      <p:pic>
        <p:nvPicPr>
          <p:cNvPr id="93" name="Picture 9" descr="C:\Users\orenpress\Downloads\egxxl945cnwwsokosssksgw840sc0s.gif"/>
          <p:cNvPicPr/>
          <p:nvPr/>
        </p:nvPicPr>
        <p:blipFill>
          <a:blip r:embed="rId3"/>
          <a:stretch/>
        </p:blipFill>
        <p:spPr>
          <a:xfrm>
            <a:off x="76320" y="0"/>
            <a:ext cx="730440" cy="9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47640" y="258480"/>
            <a:ext cx="10515240" cy="1490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54	</a:t>
            </a:r>
          </a:p>
          <a:p>
            <a:r>
              <a:rPr lang="ru-RU" sz="1600" dirty="0"/>
              <a:t>54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2	</a:t>
            </a:r>
          </a:p>
          <a:p>
            <a:r>
              <a:rPr lang="ru-RU" sz="1600" dirty="0"/>
              <a:t>4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1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5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5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0	</a:t>
            </a:r>
          </a:p>
          <a:p>
            <a:r>
              <a:rPr lang="ru-RU" sz="1600" dirty="0"/>
              <a:t>54	</a:t>
            </a:r>
          </a:p>
          <a:p>
            <a:r>
              <a:rPr lang="ru-RU" sz="1600" dirty="0"/>
              <a:t>0	</a:t>
            </a:r>
          </a:p>
        </p:txBody>
      </p:sp>
      <p:graphicFrame>
        <p:nvGraphicFramePr>
          <p:cNvPr id="95" name="Table 2"/>
          <p:cNvGraphicFramePr/>
          <p:nvPr/>
        </p:nvGraphicFramePr>
        <p:xfrm>
          <a:off x="330120" y="1827360"/>
          <a:ext cx="11355480" cy="4023360"/>
        </p:xfrm>
        <a:graphic>
          <a:graphicData uri="http://schemas.openxmlformats.org/drawingml/2006/table">
            <a:tbl>
              <a:tblPr/>
              <a:tblGrid>
                <a:gridCol w="542880"/>
                <a:gridCol w="1472400"/>
                <a:gridCol w="4072680"/>
                <a:gridCol w="1100880"/>
                <a:gridCol w="2376720"/>
                <a:gridCol w="1789920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№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п/п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Коды направлений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Направления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Подготовки (специальности)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Сроки обучения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Формы обучения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Присваиваемая квалификация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D4B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1.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20.05.01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Пожарная безопасность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очная (курсанты)*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Специалист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</a:tr>
              <a:tr h="89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2.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20.03.01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Техносферная безопасность,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профиль «Пожарная безопасность»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4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очная (курсанты)*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Бакалавр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3.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37.05.02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Психология служебной 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0028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очная (курсанты)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</a:rPr>
                        <a:t>Специалитет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6" name="CustomShape 3"/>
          <p:cNvSpPr/>
          <p:nvPr/>
        </p:nvSpPr>
        <p:spPr>
          <a:xfrm>
            <a:off x="647640" y="6024960"/>
            <a:ext cx="7224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* </a:t>
            </a: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Абитуриенты-девушки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7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176400" y="0"/>
            <a:ext cx="94824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47640" y="153720"/>
            <a:ext cx="10515240" cy="6438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Специальность 20.05.01 «Пожарная безопасность»,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уровень специалитета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Направление подготовки 20.03.01 «Техносферная безопасность»,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 уровень бакалавриата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Garamond"/>
              </a:rPr>
              <a:t>на очную форму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 обучения (срок обучения 5 лет и 4 года)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Garamond"/>
              </a:rPr>
              <a:t>на базе среднего общего образования</a:t>
            </a:r>
            <a:r>
              <a:rPr lang="ru-RU" sz="2000" b="0" strike="noStrike" spc="-1">
                <a:solidFill>
                  <a:srgbClr val="FF0000"/>
                </a:solidFill>
                <a:latin typeface="Garamond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- математика*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</a:rPr>
              <a:t>(по результатам ЕГЭ);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- физика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</a:rPr>
              <a:t> (по результатам ЕГЭ);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- русский язык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</a:rPr>
              <a:t>(по результатам ЕГЭ).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E46C0A"/>
                </a:solidFill>
                <a:latin typeface="Garamond"/>
              </a:rPr>
              <a:t>- математика (письменно, дополнительный экзамен);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E46C0A"/>
                </a:solidFill>
                <a:latin typeface="Garamond"/>
              </a:rPr>
              <a:t>- физическая подготовка (дополнительный практический экзамен).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*- профильная дисциплина для специальности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99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276120" y="0"/>
            <a:ext cx="94824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47640" y="153720"/>
            <a:ext cx="10587600" cy="6541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Специальность 20.05.01 «Пожарная безопасность»,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уровень специалитета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Направление подготовки 20.03.01 «Техносферная безопасность»,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 уровень бакалавриата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Garamond"/>
              </a:rPr>
              <a:t>на очную форму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 обучения (срок обучения 5 лет и 4 года)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Garamond"/>
                <a:ea typeface="Times New Roman"/>
              </a:rPr>
              <a:t>на базе среднего профессионального образования </a:t>
            </a:r>
            <a:r>
              <a:rPr lang="ru-RU" sz="2000" b="0" u="sng" strike="noStrike" spc="-1">
                <a:solidFill>
                  <a:srgbClr val="FF0000"/>
                </a:solidFill>
                <a:uFillTx/>
                <a:latin typeface="Garamond"/>
                <a:ea typeface="Times New Roman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математика*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или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пожарно-спасательная техника и оборудование (письменно);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физика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или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Calibri"/>
              </a:rPr>
              <a:t>информатика и ИКТ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Calibri"/>
              </a:rPr>
              <a:t>(по результатам ЕГЭ)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или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пожарная тактика (письменно);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русский язык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или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русский язык (письменно).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- математика (письменно, дополнительный экзамен);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- физическая подготовка (дополнительный практический экзамен).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*- профильная дисциплина для специальности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01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276120" y="0"/>
            <a:ext cx="993240" cy="132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47640" y="419040"/>
            <a:ext cx="10515240" cy="6438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Специальность </a:t>
            </a:r>
            <a:r>
              <a:rPr lang="ru-RU" sz="2000" b="1" strike="noStrike" spc="-1">
                <a:solidFill>
                  <a:srgbClr val="404040"/>
                </a:solidFill>
                <a:latin typeface="Garamond"/>
                <a:ea typeface="Times New Roman"/>
              </a:rPr>
              <a:t>37.05.02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 «Психология служебной деятельностиь»,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уровень специалитета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Garamond"/>
                <a:ea typeface="Times New Roman"/>
              </a:rPr>
              <a:t>на очную форму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 обучения (срок обучения 5 лет)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Garamond"/>
                <a:ea typeface="Times New Roman"/>
              </a:rPr>
              <a:t>на базе среднего общего образования</a:t>
            </a:r>
            <a:r>
              <a:rPr lang="ru-RU" sz="2000" b="0" strike="noStrike" spc="-1">
                <a:solidFill>
                  <a:srgbClr val="FF0000"/>
                </a:solidFill>
                <a:latin typeface="Garamond"/>
                <a:ea typeface="Times New Roman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математика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или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обществознание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биология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(по результатам ЕГЭ);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русский язык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- математика (письменно, дополнительный экзамен);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E46C0A"/>
                </a:solidFill>
                <a:latin typeface="Garamond"/>
                <a:ea typeface="Times New Roman"/>
              </a:rPr>
              <a:t>- физическая подготовка (дополнительный практический экзамен).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485"/>
              </a:spcAft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03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276120" y="72360"/>
            <a:ext cx="1028880" cy="13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47640" y="153720"/>
            <a:ext cx="10587600" cy="6541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</a:rPr>
              <a:t>Специальность </a:t>
            </a:r>
            <a:r>
              <a:rPr lang="ru-RU" sz="2000" b="1" strike="noStrike" spc="-1">
                <a:solidFill>
                  <a:srgbClr val="404040"/>
                </a:solidFill>
                <a:latin typeface="Garamond"/>
                <a:ea typeface="Times New Roman"/>
              </a:rPr>
              <a:t>37.05.02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 «Психология служебной деятельностиь»,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уровень специалитета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Garamond"/>
                <a:ea typeface="Times New Roman"/>
              </a:rPr>
              <a:t>на очную форму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 обучения (срок обучения 5 лет)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Garamond"/>
                <a:ea typeface="Times New Roman"/>
              </a:rPr>
              <a:t>на базе среднего профессионального образования </a:t>
            </a:r>
            <a:r>
              <a:rPr lang="ru-RU" sz="2000" b="0" u="sng" strike="noStrike" spc="-1">
                <a:solidFill>
                  <a:srgbClr val="FF0000"/>
                </a:solidFill>
                <a:uFillTx/>
                <a:latin typeface="Garamond"/>
                <a:ea typeface="Times New Roman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математика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или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обществознание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</a:t>
            </a: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или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математика и начала анализа (письменно)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биология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 (по результатам ЕГЭ)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или биология и основы анатомии (письменно)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Times New Roman"/>
              </a:rPr>
              <a:t>- русский язык </a:t>
            </a:r>
            <a:r>
              <a:rPr lang="ru-RU" sz="2000" b="0" strike="noStrike" spc="-1">
                <a:solidFill>
                  <a:srgbClr val="000000"/>
                </a:solidFill>
                <a:latin typeface="Garamond"/>
                <a:ea typeface="Times New Roman"/>
              </a:rPr>
              <a:t>(по результатам ЕГЭ) </a:t>
            </a:r>
            <a:r>
              <a:rPr lang="ru-RU" sz="2000" b="1" strike="noStrike" spc="-1">
                <a:solidFill>
                  <a:srgbClr val="00B050"/>
                </a:solidFill>
                <a:latin typeface="Garamond"/>
                <a:ea typeface="Times New Roman"/>
              </a:rPr>
              <a:t>или русский язык (письменно).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-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 математика (письменно, дополнительный экзамен);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FF6600"/>
                </a:solidFill>
                <a:latin typeface="Garamond"/>
                <a:ea typeface="Times New Roman"/>
              </a:rPr>
              <a:t>- физическая подготовка (дополнительный практический экзамен).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485"/>
              </a:spcAft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05" name="Picture 9" descr="C:\Users\orenpress\Downloads\egxxl945cnwwsokosssksgw840sc0s.gif"/>
          <p:cNvPicPr/>
          <p:nvPr/>
        </p:nvPicPr>
        <p:blipFill>
          <a:blip r:embed="rId2"/>
          <a:stretch/>
        </p:blipFill>
        <p:spPr>
          <a:xfrm>
            <a:off x="276120" y="0"/>
            <a:ext cx="1020600" cy="13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642</Words>
  <Application>Microsoft Office PowerPoint</Application>
  <PresentationFormat>Широкоэкранный</PresentationFormat>
  <Paragraphs>154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DejaVu Sans</vt:lpstr>
      <vt:lpstr>Garamond</vt:lpstr>
      <vt:lpstr>msmincho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Дмитрий Бродилин</dc:creator>
  <dc:description/>
  <cp:lastModifiedBy>RePack by Diakov</cp:lastModifiedBy>
  <cp:revision>8</cp:revision>
  <cp:lastPrinted>2024-02-28T12:21:42Z</cp:lastPrinted>
  <dcterms:created xsi:type="dcterms:W3CDTF">2023-12-03T11:10:00Z</dcterms:created>
  <dcterms:modified xsi:type="dcterms:W3CDTF">2025-12-19T05:17:31Z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B7E4AAE12DED4FD2BD9A8125C034078B_12</vt:lpwstr>
  </property>
  <property fmtid="{D5CDD505-2E9C-101B-9397-08002B2CF9AE}" pid="6" name="KSOProductBuildVer">
    <vt:lpwstr>1049-12.2.0.13306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宽屏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11</vt:i4>
  </property>
</Properties>
</file>